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Poppins Light" panose="00000400000000000000" pitchFamily="2" charset="0"/>
      <p:regular r:id="rId12"/>
      <p:italic r:id="rId13"/>
    </p:embeddedFont>
    <p:embeddedFont>
      <p:font typeface="Roboto Light" panose="02000000000000000000" pitchFamily="2" charset="0"/>
      <p:regular r:id="rId14"/>
      <p:italic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05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370" y="-120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064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US"/>
          </a:p>
        </p:txBody>
      </p:sp>
      <p:sp>
        <p:nvSpPr>
          <p:cNvPr id="3" name="Shape 1"/>
          <p:cNvSpPr/>
          <p:nvPr/>
        </p:nvSpPr>
        <p:spPr>
          <a:xfrm>
            <a:off x="0" y="0"/>
            <a:ext cx="14630400" cy="8229600"/>
          </a:xfrm>
          <a:prstGeom prst="rect">
            <a:avLst/>
          </a:prstGeom>
          <a:solidFill>
            <a:srgbClr val="050505"/>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Vert">
          <a:fgClr>
            <a:srgbClr val="050505"/>
          </a:fgClr>
          <a:bgClr>
            <a:srgbClr val="050505"/>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eyGraph/RouteSit/"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sp>
        <p:nvSpPr>
          <p:cNvPr id="3" name="Text 0"/>
          <p:cNvSpPr/>
          <p:nvPr/>
        </p:nvSpPr>
        <p:spPr>
          <a:xfrm>
            <a:off x="6280190" y="2602825"/>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F2F2F3"/>
                </a:solidFill>
                <a:latin typeface="Poppins Light" pitchFamily="34" charset="0"/>
                <a:ea typeface="Poppins Light" pitchFamily="34" charset="-122"/>
                <a:cs typeface="Poppins Light" pitchFamily="34" charset="-120"/>
              </a:rPr>
              <a:t>Routesit</a:t>
            </a:r>
            <a:endParaRPr lang="en-US" sz="3900" dirty="0"/>
          </a:p>
        </p:txBody>
      </p:sp>
      <p:sp>
        <p:nvSpPr>
          <p:cNvPr id="4" name="Text 1"/>
          <p:cNvSpPr/>
          <p:nvPr/>
        </p:nvSpPr>
        <p:spPr>
          <a:xfrm>
            <a:off x="6280190" y="3302198"/>
            <a:ext cx="6332101" cy="310158"/>
          </a:xfrm>
          <a:prstGeom prst="rect">
            <a:avLst/>
          </a:prstGeom>
          <a:noFill/>
          <a:ln/>
        </p:spPr>
        <p:txBody>
          <a:bodyPr wrap="none" lIns="0" tIns="0" rIns="0" bIns="0" rtlCol="0" anchor="t"/>
          <a:lstStyle/>
          <a:p>
            <a:pPr marL="0" indent="0" algn="l">
              <a:lnSpc>
                <a:spcPts val="2400"/>
              </a:lnSpc>
              <a:buNone/>
            </a:pPr>
            <a:r>
              <a:rPr lang="en-US" sz="1950" dirty="0">
                <a:solidFill>
                  <a:srgbClr val="F2F2F3"/>
                </a:solidFill>
                <a:latin typeface="Poppins Light" pitchFamily="34" charset="0"/>
                <a:ea typeface="Poppins Light" pitchFamily="34" charset="-122"/>
                <a:cs typeface="Poppins Light" pitchFamily="34" charset="-120"/>
              </a:rPr>
              <a:t>Intelligent Road Safety Intervention Decision System</a:t>
            </a:r>
            <a:endParaRPr lang="en-US" sz="1950" dirty="0"/>
          </a:p>
        </p:txBody>
      </p:sp>
      <p:sp>
        <p:nvSpPr>
          <p:cNvPr id="5" name="Text 2"/>
          <p:cNvSpPr/>
          <p:nvPr/>
        </p:nvSpPr>
        <p:spPr>
          <a:xfrm>
            <a:off x="6280190" y="3910013"/>
            <a:ext cx="7556421" cy="317540"/>
          </a:xfrm>
          <a:prstGeom prst="rect">
            <a:avLst/>
          </a:prstGeom>
          <a:noFill/>
          <a:ln/>
        </p:spPr>
        <p:txBody>
          <a:bodyPr wrap="none" lIns="0" tIns="0" rIns="0" bIns="0" rtlCol="0" anchor="t"/>
          <a:lstStyle/>
          <a:p>
            <a:pPr marL="0" indent="0" algn="l">
              <a:lnSpc>
                <a:spcPts val="2500"/>
              </a:lnSpc>
              <a:buNone/>
            </a:pPr>
            <a:r>
              <a:rPr lang="en-US" sz="1550" i="1" dirty="0">
                <a:solidFill>
                  <a:srgbClr val="E5E0DF"/>
                </a:solidFill>
                <a:latin typeface="Roboto Light" pitchFamily="34" charset="0"/>
                <a:ea typeface="Roboto Light" pitchFamily="34" charset="-122"/>
                <a:cs typeface="Roboto Light" pitchFamily="34" charset="-120"/>
              </a:rPr>
              <a:t>"From Problem to Action: AI-Powered Road Safety Solutions"</a:t>
            </a:r>
            <a:endParaRPr lang="en-US" sz="1550" dirty="0"/>
          </a:p>
        </p:txBody>
      </p:sp>
      <p:sp>
        <p:nvSpPr>
          <p:cNvPr id="6" name="Text 3"/>
          <p:cNvSpPr/>
          <p:nvPr/>
        </p:nvSpPr>
        <p:spPr>
          <a:xfrm>
            <a:off x="6280190" y="4450794"/>
            <a:ext cx="7556421" cy="317540"/>
          </a:xfrm>
          <a:prstGeom prst="rect">
            <a:avLst/>
          </a:prstGeom>
          <a:noFill/>
          <a:ln/>
        </p:spPr>
        <p:txBody>
          <a:bodyPr wrap="none" lIns="0" tIns="0" rIns="0" bIns="0" rtlCol="0" anchor="t"/>
          <a:lstStyle/>
          <a:p>
            <a:pPr marL="0" indent="0" algn="l">
              <a:lnSpc>
                <a:spcPts val="2500"/>
              </a:lnSpc>
              <a:buNone/>
            </a:pPr>
            <a:r>
              <a:rPr lang="en-US" sz="1550" b="1" dirty="0">
                <a:solidFill>
                  <a:srgbClr val="E5E0DF"/>
                </a:solidFill>
                <a:latin typeface="Roboto Light" pitchFamily="34" charset="0"/>
                <a:ea typeface="Roboto Light" pitchFamily="34" charset="-122"/>
                <a:cs typeface="Roboto Light" pitchFamily="34" charset="-120"/>
              </a:rPr>
              <a:t>Team Mecha Sys:</a:t>
            </a:r>
            <a:r>
              <a:rPr lang="en-US" sz="1550" dirty="0">
                <a:solidFill>
                  <a:srgbClr val="E5E0DF"/>
                </a:solidFill>
                <a:latin typeface="Roboto Light" pitchFamily="34" charset="0"/>
                <a:ea typeface="Roboto Light" pitchFamily="34" charset="-122"/>
                <a:cs typeface="Roboto Light" pitchFamily="34" charset="-120"/>
              </a:rPr>
              <a:t> Anand S | Divine R</a:t>
            </a:r>
            <a:endParaRPr lang="en-US" sz="1550" dirty="0"/>
          </a:p>
        </p:txBody>
      </p:sp>
      <p:sp>
        <p:nvSpPr>
          <p:cNvPr id="7" name="Text 4"/>
          <p:cNvSpPr/>
          <p:nvPr/>
        </p:nvSpPr>
        <p:spPr>
          <a:xfrm>
            <a:off x="6280190" y="4991576"/>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Light" pitchFamily="34" charset="0"/>
                <a:ea typeface="Roboto Light" pitchFamily="34" charset="-122"/>
                <a:cs typeface="Roboto Light" pitchFamily="34" charset="-120"/>
              </a:rPr>
              <a:t>National Road Safety Hackathon 2025Centre of Excellence for Road Safety, IIT Madras</a:t>
            </a:r>
            <a:endParaRPr lang="en-US" sz="1550" dirty="0"/>
          </a:p>
        </p:txBody>
      </p:sp>
      <p:pic>
        <p:nvPicPr>
          <p:cNvPr id="9" name="Picture 8" descr="A white text on a black background">
            <a:extLst>
              <a:ext uri="{FF2B5EF4-FFF2-40B4-BE49-F238E27FC236}">
                <a16:creationId xmlns:a16="http://schemas.microsoft.com/office/drawing/2014/main" id="{46156D4A-FE6F-3C7C-860D-373133B19404}"/>
              </a:ext>
            </a:extLst>
          </p:cNvPr>
          <p:cNvPicPr>
            <a:picLocks noChangeAspect="1"/>
          </p:cNvPicPr>
          <p:nvPr/>
        </p:nvPicPr>
        <p:blipFill>
          <a:blip r:embed="rId3"/>
          <a:stretch>
            <a:fillRect/>
          </a:stretch>
        </p:blipFill>
        <p:spPr>
          <a:xfrm>
            <a:off x="164123" y="2034274"/>
            <a:ext cx="5895504" cy="394139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2" name="Text 0"/>
          <p:cNvSpPr/>
          <p:nvPr/>
        </p:nvSpPr>
        <p:spPr>
          <a:xfrm>
            <a:off x="568285" y="727591"/>
            <a:ext cx="7487602" cy="444103"/>
          </a:xfrm>
          <a:prstGeom prst="rect">
            <a:avLst/>
          </a:prstGeom>
          <a:noFill/>
          <a:ln/>
        </p:spPr>
        <p:txBody>
          <a:bodyPr wrap="none" lIns="0" tIns="0" rIns="0" bIns="0" rtlCol="0" anchor="t"/>
          <a:lstStyle/>
          <a:p>
            <a:pPr marL="0" indent="0" algn="l">
              <a:lnSpc>
                <a:spcPts val="3450"/>
              </a:lnSpc>
              <a:buNone/>
            </a:pPr>
            <a:r>
              <a:rPr lang="en-US" sz="2750" dirty="0">
                <a:solidFill>
                  <a:srgbClr val="F2F2F3"/>
                </a:solidFill>
                <a:latin typeface="Poppins Light" pitchFamily="34" charset="0"/>
                <a:ea typeface="Poppins Light" pitchFamily="34" charset="-122"/>
                <a:cs typeface="Poppins Light" pitchFamily="34" charset="-120"/>
              </a:rPr>
              <a:t>India's Road Safety Crisis: The Brutal Reality</a:t>
            </a:r>
            <a:endParaRPr lang="en-US" sz="2750" dirty="0"/>
          </a:p>
        </p:txBody>
      </p:sp>
      <p:sp>
        <p:nvSpPr>
          <p:cNvPr id="3" name="Text 1"/>
          <p:cNvSpPr/>
          <p:nvPr/>
        </p:nvSpPr>
        <p:spPr>
          <a:xfrm>
            <a:off x="568285" y="1526858"/>
            <a:ext cx="3919537" cy="266343"/>
          </a:xfrm>
          <a:prstGeom prst="rect">
            <a:avLst/>
          </a:prstGeom>
          <a:noFill/>
          <a:ln/>
        </p:spPr>
        <p:txBody>
          <a:bodyPr wrap="none" lIns="0" tIns="0" rIns="0" bIns="0" rtlCol="0" anchor="t"/>
          <a:lstStyle/>
          <a:p>
            <a:pPr marL="0" indent="0" algn="l">
              <a:lnSpc>
                <a:spcPts val="2050"/>
              </a:lnSpc>
              <a:buNone/>
            </a:pPr>
            <a:r>
              <a:rPr lang="en-US" sz="1650" dirty="0">
                <a:solidFill>
                  <a:srgbClr val="F2F2F3"/>
                </a:solidFill>
                <a:latin typeface="Poppins Light" pitchFamily="34" charset="0"/>
                <a:ea typeface="Poppins Light" pitchFamily="34" charset="-122"/>
                <a:cs typeface="Poppins Light" pitchFamily="34" charset="-120"/>
              </a:rPr>
              <a:t>The Numbers Tell a Devastating Story</a:t>
            </a:r>
            <a:endParaRPr lang="en-US" sz="1650" dirty="0"/>
          </a:p>
        </p:txBody>
      </p:sp>
      <p:sp>
        <p:nvSpPr>
          <p:cNvPr id="4" name="Text 2"/>
          <p:cNvSpPr/>
          <p:nvPr/>
        </p:nvSpPr>
        <p:spPr>
          <a:xfrm>
            <a:off x="568285" y="1935242"/>
            <a:ext cx="6573560" cy="908685"/>
          </a:xfrm>
          <a:prstGeom prst="rect">
            <a:avLst/>
          </a:prstGeom>
          <a:noFill/>
          <a:ln/>
        </p:spPr>
        <p:txBody>
          <a:bodyPr wrap="square" lIns="0" tIns="0" rIns="0" bIns="0" rtlCol="0" anchor="t"/>
          <a:lstStyle/>
          <a:p>
            <a:pPr marL="0" indent="0" algn="l">
              <a:lnSpc>
                <a:spcPts val="1750"/>
              </a:lnSpc>
              <a:buNone/>
            </a:pPr>
            <a:r>
              <a:rPr lang="en-US" sz="1100" dirty="0">
                <a:solidFill>
                  <a:srgbClr val="E5E0DF"/>
                </a:solidFill>
                <a:latin typeface="Roboto Light" pitchFamily="34" charset="0"/>
                <a:ea typeface="Roboto Light" pitchFamily="34" charset="-122"/>
                <a:cs typeface="Roboto Light" pitchFamily="34" charset="-120"/>
              </a:rPr>
              <a:t>India faces one of the world's most severe road safety crises, with </a:t>
            </a:r>
            <a:r>
              <a:rPr lang="en-US" sz="1100" b="1" dirty="0">
                <a:solidFill>
                  <a:srgbClr val="E5E0DF"/>
                </a:solidFill>
                <a:latin typeface="Roboto Light" pitchFamily="34" charset="0"/>
                <a:ea typeface="Roboto Light" pitchFamily="34" charset="-122"/>
                <a:cs typeface="Roboto Light" pitchFamily="34" charset="-120"/>
              </a:rPr>
              <a:t>1,55,622 deaths annually</a:t>
            </a:r>
            <a:r>
              <a:rPr lang="en-US" sz="1100" dirty="0">
                <a:solidFill>
                  <a:srgbClr val="E5E0DF"/>
                </a:solidFill>
                <a:latin typeface="Roboto Light" pitchFamily="34" charset="0"/>
                <a:ea typeface="Roboto Light" pitchFamily="34" charset="-122"/>
                <a:cs typeface="Roboto Light" pitchFamily="34" charset="-120"/>
              </a:rPr>
              <a:t> — that's 426 people losing their lives every single day on our roads. The economic impact is staggering: </a:t>
            </a:r>
            <a:r>
              <a:rPr lang="en-US" sz="1100" b="1" dirty="0">
                <a:solidFill>
                  <a:srgbClr val="E5E0DF"/>
                </a:solidFill>
                <a:latin typeface="Roboto Light" pitchFamily="34" charset="0"/>
                <a:ea typeface="Roboto Light" pitchFamily="34" charset="-122"/>
                <a:cs typeface="Roboto Light" pitchFamily="34" charset="-120"/>
              </a:rPr>
              <a:t>₹3.14 lakh crore in losses</a:t>
            </a:r>
            <a:r>
              <a:rPr lang="en-US" sz="1100" dirty="0">
                <a:solidFill>
                  <a:srgbClr val="E5E0DF"/>
                </a:solidFill>
                <a:latin typeface="Roboto Light" pitchFamily="34" charset="0"/>
                <a:ea typeface="Roboto Light" pitchFamily="34" charset="-122"/>
                <a:cs typeface="Roboto Light" pitchFamily="34" charset="-120"/>
              </a:rPr>
              <a:t>, representing 3% of our entire GDP. Even more alarming, </a:t>
            </a:r>
            <a:r>
              <a:rPr lang="en-US" sz="1100" b="1" dirty="0">
                <a:solidFill>
                  <a:srgbClr val="E5E0DF"/>
                </a:solidFill>
                <a:latin typeface="Roboto Light" pitchFamily="34" charset="0"/>
                <a:ea typeface="Roboto Light" pitchFamily="34" charset="-122"/>
                <a:cs typeface="Roboto Light" pitchFamily="34" charset="-120"/>
              </a:rPr>
              <a:t>75% of these accidents stem from infrastructure failures</a:t>
            </a:r>
            <a:r>
              <a:rPr lang="en-US" sz="1100" dirty="0">
                <a:solidFill>
                  <a:srgbClr val="E5E0DF"/>
                </a:solidFill>
                <a:latin typeface="Roboto Light" pitchFamily="34" charset="0"/>
                <a:ea typeface="Roboto Light" pitchFamily="34" charset="-122"/>
                <a:cs typeface="Roboto Light" pitchFamily="34" charset="-120"/>
              </a:rPr>
              <a:t> that could have been prevented with proper interventions.</a:t>
            </a:r>
            <a:endParaRPr lang="en-US" sz="1100" dirty="0"/>
          </a:p>
        </p:txBody>
      </p:sp>
      <p:sp>
        <p:nvSpPr>
          <p:cNvPr id="5" name="Text 3"/>
          <p:cNvSpPr/>
          <p:nvPr/>
        </p:nvSpPr>
        <p:spPr>
          <a:xfrm>
            <a:off x="568285" y="2971800"/>
            <a:ext cx="6573560" cy="681514"/>
          </a:xfrm>
          <a:prstGeom prst="rect">
            <a:avLst/>
          </a:prstGeom>
          <a:noFill/>
          <a:ln/>
        </p:spPr>
        <p:txBody>
          <a:bodyPr wrap="square" lIns="0" tIns="0" rIns="0" bIns="0" rtlCol="0" anchor="t"/>
          <a:lstStyle/>
          <a:p>
            <a:pPr marL="0" indent="0" algn="l">
              <a:lnSpc>
                <a:spcPts val="1750"/>
              </a:lnSpc>
              <a:buNone/>
            </a:pPr>
            <a:r>
              <a:rPr lang="en-US" sz="1100" dirty="0">
                <a:solidFill>
                  <a:srgbClr val="E5E0DF"/>
                </a:solidFill>
                <a:latin typeface="Roboto Light" pitchFamily="34" charset="0"/>
                <a:ea typeface="Roboto Light" pitchFamily="34" charset="-122"/>
                <a:cs typeface="Roboto Light" pitchFamily="34" charset="-120"/>
              </a:rPr>
              <a:t>Beyond fatalities, </a:t>
            </a:r>
            <a:r>
              <a:rPr lang="en-US" sz="1100" b="1" dirty="0">
                <a:solidFill>
                  <a:srgbClr val="E5E0DF"/>
                </a:solidFill>
                <a:latin typeface="Roboto Light" pitchFamily="34" charset="0"/>
                <a:ea typeface="Roboto Light" pitchFamily="34" charset="-122"/>
                <a:cs typeface="Roboto Light" pitchFamily="34" charset="-120"/>
              </a:rPr>
              <a:t>4.98 lakh people suffer injuries</a:t>
            </a:r>
            <a:r>
              <a:rPr lang="en-US" sz="1100" dirty="0">
                <a:solidFill>
                  <a:srgbClr val="E5E0DF"/>
                </a:solidFill>
                <a:latin typeface="Roboto Light" pitchFamily="34" charset="0"/>
                <a:ea typeface="Roboto Light" pitchFamily="34" charset="-122"/>
                <a:cs typeface="Roboto Light" pitchFamily="34" charset="-120"/>
              </a:rPr>
              <a:t> requiring long-term medical care each year, placing immense strain on families and healthcare systems. The human cost is immeasurable — shattered families, lost breadwinners, and communities grieving preventable tragedies.</a:t>
            </a:r>
            <a:endParaRPr lang="en-US" sz="1100" dirty="0"/>
          </a:p>
        </p:txBody>
      </p:sp>
      <p:sp>
        <p:nvSpPr>
          <p:cNvPr id="6" name="Text 4"/>
          <p:cNvSpPr/>
          <p:nvPr/>
        </p:nvSpPr>
        <p:spPr>
          <a:xfrm>
            <a:off x="568285" y="3795355"/>
            <a:ext cx="2801183" cy="222052"/>
          </a:xfrm>
          <a:prstGeom prst="rect">
            <a:avLst/>
          </a:prstGeom>
          <a:noFill/>
          <a:ln/>
        </p:spPr>
        <p:txBody>
          <a:bodyPr wrap="none" lIns="0" tIns="0" rIns="0" bIns="0" rtlCol="0" anchor="t"/>
          <a:lstStyle/>
          <a:p>
            <a:pPr marL="0" indent="0" algn="l">
              <a:lnSpc>
                <a:spcPts val="1700"/>
              </a:lnSpc>
              <a:buNone/>
            </a:pPr>
            <a:r>
              <a:rPr lang="en-US" sz="1350" dirty="0">
                <a:solidFill>
                  <a:srgbClr val="F2F2F3"/>
                </a:solidFill>
                <a:latin typeface="Poppins Light" pitchFamily="34" charset="0"/>
                <a:ea typeface="Poppins Light" pitchFamily="34" charset="-122"/>
                <a:cs typeface="Poppins Light" pitchFamily="34" charset="-120"/>
              </a:rPr>
              <a:t>Current "Solutions" Are Failing Us</a:t>
            </a:r>
            <a:endParaRPr lang="en-US" sz="1350" dirty="0"/>
          </a:p>
        </p:txBody>
      </p:sp>
      <p:sp>
        <p:nvSpPr>
          <p:cNvPr id="7" name="Text 5"/>
          <p:cNvSpPr/>
          <p:nvPr/>
        </p:nvSpPr>
        <p:spPr>
          <a:xfrm>
            <a:off x="568285" y="4159448"/>
            <a:ext cx="6573560" cy="454343"/>
          </a:xfrm>
          <a:prstGeom prst="rect">
            <a:avLst/>
          </a:prstGeom>
          <a:noFill/>
          <a:ln/>
        </p:spPr>
        <p:txBody>
          <a:bodyPr wrap="square" lIns="0" tIns="0" rIns="0" bIns="0" rtlCol="0" anchor="t"/>
          <a:lstStyle/>
          <a:p>
            <a:pPr marL="342900" indent="-342900" algn="l">
              <a:lnSpc>
                <a:spcPts val="1750"/>
              </a:lnSpc>
              <a:buSzPct val="100000"/>
              <a:buChar char="•"/>
            </a:pPr>
            <a:r>
              <a:rPr lang="en-US" sz="1100" b="1" dirty="0">
                <a:solidFill>
                  <a:srgbClr val="E5E0DF"/>
                </a:solidFill>
                <a:latin typeface="Roboto Light" pitchFamily="34" charset="0"/>
                <a:ea typeface="Roboto Light" pitchFamily="34" charset="-122"/>
                <a:cs typeface="Roboto Light" pitchFamily="34" charset="-120"/>
              </a:rPr>
              <a:t>Manual PDF Consultation:</a:t>
            </a:r>
            <a:r>
              <a:rPr lang="en-US" sz="1100" dirty="0">
                <a:solidFill>
                  <a:srgbClr val="E5E0DF"/>
                </a:solidFill>
                <a:latin typeface="Roboto Light" pitchFamily="34" charset="0"/>
                <a:ea typeface="Roboto Light" pitchFamily="34" charset="-122"/>
                <a:cs typeface="Roboto Light" pitchFamily="34" charset="-120"/>
              </a:rPr>
              <a:t> Engineers waste 60+ hours wading through IRC standards (1000+ pages), MoRTH guidelines (500+ pages), and scattered WHO reports</a:t>
            </a:r>
            <a:endParaRPr lang="en-US" sz="1100" dirty="0"/>
          </a:p>
        </p:txBody>
      </p:sp>
      <p:sp>
        <p:nvSpPr>
          <p:cNvPr id="8" name="Text 6"/>
          <p:cNvSpPr/>
          <p:nvPr/>
        </p:nvSpPr>
        <p:spPr>
          <a:xfrm>
            <a:off x="568285" y="4663440"/>
            <a:ext cx="6573560" cy="227171"/>
          </a:xfrm>
          <a:prstGeom prst="rect">
            <a:avLst/>
          </a:prstGeom>
          <a:noFill/>
          <a:ln/>
        </p:spPr>
        <p:txBody>
          <a:bodyPr wrap="none" lIns="0" tIns="0" rIns="0" bIns="0" rtlCol="0" anchor="t"/>
          <a:lstStyle/>
          <a:p>
            <a:pPr marL="342900" indent="-342900" algn="l">
              <a:lnSpc>
                <a:spcPts val="1750"/>
              </a:lnSpc>
              <a:buSzPct val="100000"/>
              <a:buChar char="•"/>
            </a:pPr>
            <a:r>
              <a:rPr lang="en-US" sz="1100" b="1" dirty="0">
                <a:solidFill>
                  <a:srgbClr val="E5E0DF"/>
                </a:solidFill>
                <a:latin typeface="Roboto Light" pitchFamily="34" charset="0"/>
                <a:ea typeface="Roboto Light" pitchFamily="34" charset="-122"/>
                <a:cs typeface="Roboto Light" pitchFamily="34" charset="-120"/>
              </a:rPr>
              <a:t>Simple Database Lookups:</a:t>
            </a:r>
            <a:r>
              <a:rPr lang="en-US" sz="1100" dirty="0">
                <a:solidFill>
                  <a:srgbClr val="E5E0DF"/>
                </a:solidFill>
                <a:latin typeface="Roboto Light" pitchFamily="34" charset="0"/>
                <a:ea typeface="Roboto Light" pitchFamily="34" charset="-122"/>
                <a:cs typeface="Roboto Light" pitchFamily="34" charset="-120"/>
              </a:rPr>
              <a:t> No context understanding, no cost-benefit analysis, zero conflict detection</a:t>
            </a:r>
            <a:endParaRPr lang="en-US" sz="1100" dirty="0"/>
          </a:p>
        </p:txBody>
      </p:sp>
      <p:sp>
        <p:nvSpPr>
          <p:cNvPr id="9" name="Text 7"/>
          <p:cNvSpPr/>
          <p:nvPr/>
        </p:nvSpPr>
        <p:spPr>
          <a:xfrm>
            <a:off x="568285" y="4940260"/>
            <a:ext cx="6573560" cy="454343"/>
          </a:xfrm>
          <a:prstGeom prst="rect">
            <a:avLst/>
          </a:prstGeom>
          <a:noFill/>
          <a:ln/>
        </p:spPr>
        <p:txBody>
          <a:bodyPr wrap="square" lIns="0" tIns="0" rIns="0" bIns="0" rtlCol="0" anchor="t"/>
          <a:lstStyle/>
          <a:p>
            <a:pPr marL="342900" indent="-342900" algn="l">
              <a:lnSpc>
                <a:spcPts val="1750"/>
              </a:lnSpc>
              <a:buSzPct val="100000"/>
              <a:buChar char="•"/>
            </a:pPr>
            <a:r>
              <a:rPr lang="en-US" sz="1100" b="1" dirty="0">
                <a:solidFill>
                  <a:srgbClr val="E5E0DF"/>
                </a:solidFill>
                <a:latin typeface="Roboto Light" pitchFamily="34" charset="0"/>
                <a:ea typeface="Roboto Light" pitchFamily="34" charset="-122"/>
                <a:cs typeface="Roboto Light" pitchFamily="34" charset="-120"/>
              </a:rPr>
              <a:t>Generic AI Chatbots:</a:t>
            </a:r>
            <a:r>
              <a:rPr lang="en-US" sz="1100" dirty="0">
                <a:solidFill>
                  <a:srgbClr val="E5E0DF"/>
                </a:solidFill>
                <a:latin typeface="Roboto Light" pitchFamily="34" charset="0"/>
                <a:ea typeface="Roboto Light" pitchFamily="34" charset="-122"/>
                <a:cs typeface="Roboto Light" pitchFamily="34" charset="-120"/>
              </a:rPr>
              <a:t> Hallucinate interventions, provide no verifiable citations, depend entirely on cloud black boxes</a:t>
            </a:r>
            <a:endParaRPr lang="en-US" sz="1100" dirty="0"/>
          </a:p>
        </p:txBody>
      </p:sp>
      <p:sp>
        <p:nvSpPr>
          <p:cNvPr id="10" name="Text 8"/>
          <p:cNvSpPr/>
          <p:nvPr/>
        </p:nvSpPr>
        <p:spPr>
          <a:xfrm>
            <a:off x="7496175" y="1526858"/>
            <a:ext cx="2880360" cy="266343"/>
          </a:xfrm>
          <a:prstGeom prst="rect">
            <a:avLst/>
          </a:prstGeom>
          <a:noFill/>
          <a:ln/>
        </p:spPr>
        <p:txBody>
          <a:bodyPr wrap="none" lIns="0" tIns="0" rIns="0" bIns="0" rtlCol="0" anchor="t"/>
          <a:lstStyle/>
          <a:p>
            <a:pPr marL="0" indent="0" algn="l">
              <a:lnSpc>
                <a:spcPts val="2050"/>
              </a:lnSpc>
              <a:buNone/>
            </a:pPr>
            <a:r>
              <a:rPr lang="en-US" sz="1650" dirty="0">
                <a:solidFill>
                  <a:srgbClr val="F2F2F3"/>
                </a:solidFill>
                <a:latin typeface="Poppins Light" pitchFamily="34" charset="0"/>
                <a:ea typeface="Poppins Light" pitchFamily="34" charset="-122"/>
                <a:cs typeface="Poppins Light" pitchFamily="34" charset="-120"/>
              </a:rPr>
              <a:t>Specific Problems We Solve</a:t>
            </a:r>
            <a:endParaRPr lang="en-US" sz="1650" dirty="0"/>
          </a:p>
        </p:txBody>
      </p:sp>
      <p:sp>
        <p:nvSpPr>
          <p:cNvPr id="11" name="Shape 9"/>
          <p:cNvSpPr/>
          <p:nvPr/>
        </p:nvSpPr>
        <p:spPr>
          <a:xfrm>
            <a:off x="7496175" y="1952982"/>
            <a:ext cx="6573560" cy="890588"/>
          </a:xfrm>
          <a:prstGeom prst="roundRect">
            <a:avLst>
              <a:gd name="adj" fmla="val 6701"/>
            </a:avLst>
          </a:prstGeom>
          <a:solidFill>
            <a:srgbClr val="3D3D42"/>
          </a:solidFill>
          <a:ln w="7620">
            <a:solidFill>
              <a:srgbClr val="56565B"/>
            </a:solidFill>
            <a:prstDash val="solid"/>
          </a:ln>
        </p:spPr>
        <p:txBody>
          <a:bodyPr/>
          <a:lstStyle/>
          <a:p>
            <a:endParaRPr lang="en-US"/>
          </a:p>
        </p:txBody>
      </p:sp>
      <p:sp>
        <p:nvSpPr>
          <p:cNvPr id="12" name="Text 10"/>
          <p:cNvSpPr/>
          <p:nvPr/>
        </p:nvSpPr>
        <p:spPr>
          <a:xfrm>
            <a:off x="7645837" y="2102644"/>
            <a:ext cx="1939647" cy="222052"/>
          </a:xfrm>
          <a:prstGeom prst="rect">
            <a:avLst/>
          </a:prstGeom>
          <a:noFill/>
          <a:ln/>
        </p:spPr>
        <p:txBody>
          <a:bodyPr wrap="none" lIns="0" tIns="0" rIns="0" bIns="0" rtlCol="0" anchor="t"/>
          <a:lstStyle/>
          <a:p>
            <a:pPr marL="0" indent="0" algn="l">
              <a:lnSpc>
                <a:spcPts val="1700"/>
              </a:lnSpc>
              <a:buNone/>
            </a:pPr>
            <a:r>
              <a:rPr lang="en-US" sz="1350" dirty="0">
                <a:solidFill>
                  <a:srgbClr val="E5E0DF"/>
                </a:solidFill>
                <a:latin typeface="Poppins Light" pitchFamily="34" charset="0"/>
                <a:ea typeface="Poppins Light" pitchFamily="34" charset="-122"/>
                <a:cs typeface="Poppins Light" pitchFamily="34" charset="-120"/>
              </a:rPr>
              <a:t>Problem 1: Time Waste</a:t>
            </a:r>
            <a:endParaRPr lang="en-US" sz="1350" dirty="0"/>
          </a:p>
        </p:txBody>
      </p:sp>
      <p:sp>
        <p:nvSpPr>
          <p:cNvPr id="13" name="Text 11"/>
          <p:cNvSpPr/>
          <p:nvPr/>
        </p:nvSpPr>
        <p:spPr>
          <a:xfrm>
            <a:off x="7645837" y="2466737"/>
            <a:ext cx="6274237" cy="227171"/>
          </a:xfrm>
          <a:prstGeom prst="rect">
            <a:avLst/>
          </a:prstGeom>
          <a:noFill/>
          <a:ln/>
        </p:spPr>
        <p:txBody>
          <a:bodyPr wrap="none" lIns="0" tIns="0" rIns="0" bIns="0" rtlCol="0" anchor="t"/>
          <a:lstStyle/>
          <a:p>
            <a:pPr marL="0" indent="0" algn="l">
              <a:lnSpc>
                <a:spcPts val="1750"/>
              </a:lnSpc>
              <a:buNone/>
            </a:pPr>
            <a:r>
              <a:rPr lang="en-US" sz="1100" dirty="0">
                <a:solidFill>
                  <a:srgbClr val="E5E0DF"/>
                </a:solidFill>
                <a:latin typeface="Roboto Light" pitchFamily="34" charset="0"/>
                <a:ea typeface="Roboto Light" pitchFamily="34" charset="-122"/>
                <a:cs typeface="Roboto Light" pitchFamily="34" charset="-120"/>
              </a:rPr>
              <a:t>Engineers spend 60+ hours manually consulting fragmented IRC/MoRTH standards for every project</a:t>
            </a:r>
            <a:endParaRPr lang="en-US" sz="1100" dirty="0"/>
          </a:p>
        </p:txBody>
      </p:sp>
      <p:sp>
        <p:nvSpPr>
          <p:cNvPr id="14" name="Shape 12"/>
          <p:cNvSpPr/>
          <p:nvPr/>
        </p:nvSpPr>
        <p:spPr>
          <a:xfrm>
            <a:off x="7496175" y="2985611"/>
            <a:ext cx="6573560" cy="1117759"/>
          </a:xfrm>
          <a:prstGeom prst="roundRect">
            <a:avLst>
              <a:gd name="adj" fmla="val 5339"/>
            </a:avLst>
          </a:prstGeom>
          <a:solidFill>
            <a:srgbClr val="3D3D42"/>
          </a:solidFill>
          <a:ln w="7620">
            <a:solidFill>
              <a:srgbClr val="56565B"/>
            </a:solidFill>
            <a:prstDash val="solid"/>
          </a:ln>
        </p:spPr>
        <p:txBody>
          <a:bodyPr/>
          <a:lstStyle/>
          <a:p>
            <a:endParaRPr lang="en-US"/>
          </a:p>
        </p:txBody>
      </p:sp>
      <p:sp>
        <p:nvSpPr>
          <p:cNvPr id="15" name="Text 13"/>
          <p:cNvSpPr/>
          <p:nvPr/>
        </p:nvSpPr>
        <p:spPr>
          <a:xfrm>
            <a:off x="7645837" y="3135273"/>
            <a:ext cx="2264926" cy="222052"/>
          </a:xfrm>
          <a:prstGeom prst="rect">
            <a:avLst/>
          </a:prstGeom>
          <a:noFill/>
          <a:ln/>
        </p:spPr>
        <p:txBody>
          <a:bodyPr wrap="none" lIns="0" tIns="0" rIns="0" bIns="0" rtlCol="0" anchor="t"/>
          <a:lstStyle/>
          <a:p>
            <a:pPr marL="0" indent="0" algn="l">
              <a:lnSpc>
                <a:spcPts val="1700"/>
              </a:lnSpc>
              <a:buNone/>
            </a:pPr>
            <a:r>
              <a:rPr lang="en-US" sz="1350" dirty="0">
                <a:solidFill>
                  <a:srgbClr val="E5E0DF"/>
                </a:solidFill>
                <a:latin typeface="Poppins Light" pitchFamily="34" charset="0"/>
                <a:ea typeface="Poppins Light" pitchFamily="34" charset="-122"/>
                <a:cs typeface="Poppins Light" pitchFamily="34" charset="-120"/>
              </a:rPr>
              <a:t>Problem 2: Incompatibility</a:t>
            </a:r>
            <a:endParaRPr lang="en-US" sz="1350" dirty="0"/>
          </a:p>
        </p:txBody>
      </p:sp>
      <p:sp>
        <p:nvSpPr>
          <p:cNvPr id="16" name="Text 14"/>
          <p:cNvSpPr/>
          <p:nvPr/>
        </p:nvSpPr>
        <p:spPr>
          <a:xfrm>
            <a:off x="7645837" y="3499366"/>
            <a:ext cx="6274237" cy="454343"/>
          </a:xfrm>
          <a:prstGeom prst="rect">
            <a:avLst/>
          </a:prstGeom>
          <a:noFill/>
          <a:ln/>
        </p:spPr>
        <p:txBody>
          <a:bodyPr wrap="square" lIns="0" tIns="0" rIns="0" bIns="0" rtlCol="0" anchor="t"/>
          <a:lstStyle/>
          <a:p>
            <a:pPr marL="0" indent="0" algn="l">
              <a:lnSpc>
                <a:spcPts val="1750"/>
              </a:lnSpc>
              <a:buNone/>
            </a:pPr>
            <a:r>
              <a:rPr lang="en-US" sz="1100" dirty="0">
                <a:solidFill>
                  <a:srgbClr val="E5E0DF"/>
                </a:solidFill>
                <a:latin typeface="Roboto Light" pitchFamily="34" charset="0"/>
                <a:ea typeface="Roboto Light" pitchFamily="34" charset="-122"/>
                <a:cs typeface="Roboto Light" pitchFamily="34" charset="-120"/>
              </a:rPr>
              <a:t>40% of interventions fail due to conflicts — speed humps on ambulance routes, improper signal timing</a:t>
            </a:r>
            <a:endParaRPr lang="en-US" sz="1100" dirty="0"/>
          </a:p>
        </p:txBody>
      </p:sp>
      <p:sp>
        <p:nvSpPr>
          <p:cNvPr id="17" name="Shape 15"/>
          <p:cNvSpPr/>
          <p:nvPr/>
        </p:nvSpPr>
        <p:spPr>
          <a:xfrm>
            <a:off x="7496175" y="4245412"/>
            <a:ext cx="6573560" cy="890588"/>
          </a:xfrm>
          <a:prstGeom prst="roundRect">
            <a:avLst>
              <a:gd name="adj" fmla="val 6701"/>
            </a:avLst>
          </a:prstGeom>
          <a:solidFill>
            <a:srgbClr val="3D3D42"/>
          </a:solidFill>
          <a:ln w="7620">
            <a:solidFill>
              <a:srgbClr val="56565B"/>
            </a:solidFill>
            <a:prstDash val="solid"/>
          </a:ln>
        </p:spPr>
        <p:txBody>
          <a:bodyPr/>
          <a:lstStyle/>
          <a:p>
            <a:endParaRPr lang="en-US"/>
          </a:p>
        </p:txBody>
      </p:sp>
      <p:sp>
        <p:nvSpPr>
          <p:cNvPr id="18" name="Text 16"/>
          <p:cNvSpPr/>
          <p:nvPr/>
        </p:nvSpPr>
        <p:spPr>
          <a:xfrm>
            <a:off x="7645837" y="4395073"/>
            <a:ext cx="2198489" cy="222052"/>
          </a:xfrm>
          <a:prstGeom prst="rect">
            <a:avLst/>
          </a:prstGeom>
          <a:noFill/>
          <a:ln/>
        </p:spPr>
        <p:txBody>
          <a:bodyPr wrap="none" lIns="0" tIns="0" rIns="0" bIns="0" rtlCol="0" anchor="t"/>
          <a:lstStyle/>
          <a:p>
            <a:pPr marL="0" indent="0" algn="l">
              <a:lnSpc>
                <a:spcPts val="1700"/>
              </a:lnSpc>
              <a:buNone/>
            </a:pPr>
            <a:r>
              <a:rPr lang="en-US" sz="1350" dirty="0">
                <a:solidFill>
                  <a:srgbClr val="E5E0DF"/>
                </a:solidFill>
                <a:latin typeface="Poppins Light" pitchFamily="34" charset="0"/>
                <a:ea typeface="Poppins Light" pitchFamily="34" charset="-122"/>
                <a:cs typeface="Poppins Light" pitchFamily="34" charset="-120"/>
              </a:rPr>
              <a:t>Problem 3: Budget Waste</a:t>
            </a:r>
            <a:endParaRPr lang="en-US" sz="1350" dirty="0"/>
          </a:p>
        </p:txBody>
      </p:sp>
      <p:sp>
        <p:nvSpPr>
          <p:cNvPr id="19" name="Text 17"/>
          <p:cNvSpPr/>
          <p:nvPr/>
        </p:nvSpPr>
        <p:spPr>
          <a:xfrm>
            <a:off x="7645837" y="4759166"/>
            <a:ext cx="6274237" cy="227171"/>
          </a:xfrm>
          <a:prstGeom prst="rect">
            <a:avLst/>
          </a:prstGeom>
          <a:noFill/>
          <a:ln/>
        </p:spPr>
        <p:txBody>
          <a:bodyPr wrap="none" lIns="0" tIns="0" rIns="0" bIns="0" rtlCol="0" anchor="t"/>
          <a:lstStyle/>
          <a:p>
            <a:pPr marL="0" indent="0" algn="l">
              <a:lnSpc>
                <a:spcPts val="1750"/>
              </a:lnSpc>
              <a:buNone/>
            </a:pPr>
            <a:r>
              <a:rPr lang="en-US" sz="1100" dirty="0">
                <a:solidFill>
                  <a:srgbClr val="E5E0DF"/>
                </a:solidFill>
                <a:latin typeface="Roboto Light" pitchFamily="34" charset="0"/>
                <a:ea typeface="Roboto Light" pitchFamily="34" charset="-122"/>
                <a:cs typeface="Roboto Light" pitchFamily="34" charset="-120"/>
              </a:rPr>
              <a:t>₹2,000+ crores wasted annually on suboptimal intervention selection without ROI analysis</a:t>
            </a:r>
            <a:endParaRPr lang="en-US" sz="1100" dirty="0"/>
          </a:p>
        </p:txBody>
      </p:sp>
      <p:sp>
        <p:nvSpPr>
          <p:cNvPr id="20" name="Shape 18"/>
          <p:cNvSpPr/>
          <p:nvPr/>
        </p:nvSpPr>
        <p:spPr>
          <a:xfrm>
            <a:off x="7496175" y="5278041"/>
            <a:ext cx="6573560" cy="890588"/>
          </a:xfrm>
          <a:prstGeom prst="roundRect">
            <a:avLst>
              <a:gd name="adj" fmla="val 6701"/>
            </a:avLst>
          </a:prstGeom>
          <a:solidFill>
            <a:srgbClr val="3D3D42"/>
          </a:solidFill>
          <a:ln w="7620">
            <a:solidFill>
              <a:srgbClr val="56565B"/>
            </a:solidFill>
            <a:prstDash val="solid"/>
          </a:ln>
        </p:spPr>
        <p:txBody>
          <a:bodyPr/>
          <a:lstStyle/>
          <a:p>
            <a:endParaRPr lang="en-US"/>
          </a:p>
        </p:txBody>
      </p:sp>
      <p:sp>
        <p:nvSpPr>
          <p:cNvPr id="21" name="Text 19"/>
          <p:cNvSpPr/>
          <p:nvPr/>
        </p:nvSpPr>
        <p:spPr>
          <a:xfrm>
            <a:off x="7645837" y="5427702"/>
            <a:ext cx="2740462" cy="222052"/>
          </a:xfrm>
          <a:prstGeom prst="rect">
            <a:avLst/>
          </a:prstGeom>
          <a:noFill/>
          <a:ln/>
        </p:spPr>
        <p:txBody>
          <a:bodyPr wrap="none" lIns="0" tIns="0" rIns="0" bIns="0" rtlCol="0" anchor="t"/>
          <a:lstStyle/>
          <a:p>
            <a:pPr marL="0" indent="0" algn="l">
              <a:lnSpc>
                <a:spcPts val="1700"/>
              </a:lnSpc>
              <a:buNone/>
            </a:pPr>
            <a:r>
              <a:rPr lang="en-US" sz="1350" dirty="0">
                <a:solidFill>
                  <a:srgbClr val="E5E0DF"/>
                </a:solidFill>
                <a:latin typeface="Poppins Light" pitchFamily="34" charset="0"/>
                <a:ea typeface="Poppins Light" pitchFamily="34" charset="-122"/>
                <a:cs typeface="Poppins Light" pitchFamily="34" charset="-120"/>
              </a:rPr>
              <a:t>Problem 4: No Decision Support</a:t>
            </a:r>
            <a:endParaRPr lang="en-US" sz="1350" dirty="0"/>
          </a:p>
        </p:txBody>
      </p:sp>
      <p:sp>
        <p:nvSpPr>
          <p:cNvPr id="22" name="Text 20"/>
          <p:cNvSpPr/>
          <p:nvPr/>
        </p:nvSpPr>
        <p:spPr>
          <a:xfrm>
            <a:off x="7645837" y="5791795"/>
            <a:ext cx="6274237" cy="227171"/>
          </a:xfrm>
          <a:prstGeom prst="rect">
            <a:avLst/>
          </a:prstGeom>
          <a:noFill/>
          <a:ln/>
        </p:spPr>
        <p:txBody>
          <a:bodyPr wrap="none" lIns="0" tIns="0" rIns="0" bIns="0" rtlCol="0" anchor="t"/>
          <a:lstStyle/>
          <a:p>
            <a:pPr marL="0" indent="0" algn="l">
              <a:lnSpc>
                <a:spcPts val="1750"/>
              </a:lnSpc>
              <a:buNone/>
            </a:pPr>
            <a:r>
              <a:rPr lang="en-US" sz="1100" dirty="0">
                <a:solidFill>
                  <a:srgbClr val="E5E0DF"/>
                </a:solidFill>
                <a:latin typeface="Roboto Light" pitchFamily="34" charset="0"/>
                <a:ea typeface="Roboto Light" pitchFamily="34" charset="-122"/>
                <a:cs typeface="Roboto Light" pitchFamily="34" charset="-120"/>
              </a:rPr>
              <a:t>Zero quantitative tools exist for budget-constrained officials to optimize life-saving investments</a:t>
            </a:r>
            <a:endParaRPr lang="en-US" sz="1100" dirty="0"/>
          </a:p>
        </p:txBody>
      </p:sp>
      <p:sp>
        <p:nvSpPr>
          <p:cNvPr id="23" name="Text 21"/>
          <p:cNvSpPr/>
          <p:nvPr/>
        </p:nvSpPr>
        <p:spPr>
          <a:xfrm>
            <a:off x="7496175" y="6328410"/>
            <a:ext cx="1776174" cy="222052"/>
          </a:xfrm>
          <a:prstGeom prst="rect">
            <a:avLst/>
          </a:prstGeom>
          <a:noFill/>
          <a:ln/>
        </p:spPr>
        <p:txBody>
          <a:bodyPr wrap="none" lIns="0" tIns="0" rIns="0" bIns="0" rtlCol="0" anchor="t"/>
          <a:lstStyle/>
          <a:p>
            <a:pPr marL="0" indent="0" algn="l">
              <a:lnSpc>
                <a:spcPts val="1700"/>
              </a:lnSpc>
              <a:buNone/>
            </a:pPr>
            <a:r>
              <a:rPr lang="en-US" sz="1350" dirty="0">
                <a:solidFill>
                  <a:srgbClr val="F2F2F3"/>
                </a:solidFill>
                <a:latin typeface="Poppins Light" pitchFamily="34" charset="0"/>
                <a:ea typeface="Poppins Light" pitchFamily="34" charset="-122"/>
                <a:cs typeface="Poppins Light" pitchFamily="34" charset="-120"/>
              </a:rPr>
              <a:t>The Critical Gap</a:t>
            </a:r>
            <a:endParaRPr lang="en-US" sz="1350" dirty="0"/>
          </a:p>
        </p:txBody>
      </p:sp>
      <p:sp>
        <p:nvSpPr>
          <p:cNvPr id="24" name="Text 22"/>
          <p:cNvSpPr/>
          <p:nvPr/>
        </p:nvSpPr>
        <p:spPr>
          <a:xfrm>
            <a:off x="7496175" y="6692503"/>
            <a:ext cx="6573560" cy="681514"/>
          </a:xfrm>
          <a:prstGeom prst="rect">
            <a:avLst/>
          </a:prstGeom>
          <a:noFill/>
          <a:ln/>
        </p:spPr>
        <p:txBody>
          <a:bodyPr wrap="square" lIns="0" tIns="0" rIns="0" bIns="0" rtlCol="0" anchor="t"/>
          <a:lstStyle/>
          <a:p>
            <a:pPr marL="0" indent="0" algn="l">
              <a:lnSpc>
                <a:spcPts val="1750"/>
              </a:lnSpc>
              <a:buNone/>
            </a:pPr>
            <a:r>
              <a:rPr lang="en-US" sz="1100" dirty="0">
                <a:solidFill>
                  <a:srgbClr val="E5E0DF"/>
                </a:solidFill>
                <a:latin typeface="Roboto Light" pitchFamily="34" charset="0"/>
                <a:ea typeface="Roboto Light" pitchFamily="34" charset="-122"/>
                <a:cs typeface="Roboto Light" pitchFamily="34" charset="-120"/>
              </a:rPr>
              <a:t>No system exists today that intelligently reasons about intervention selection, detects dependencies and conflicts, optimizes cost versus lives saved, generates implementation-ready plans, and operates locally with full transparency. This is the gap Routesit fills.</a:t>
            </a:r>
            <a:endParaRPr lang="en-US" sz="1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2" name="Text 0"/>
          <p:cNvSpPr/>
          <p:nvPr/>
        </p:nvSpPr>
        <p:spPr>
          <a:xfrm>
            <a:off x="611505" y="420410"/>
            <a:ext cx="7334726" cy="477679"/>
          </a:xfrm>
          <a:prstGeom prst="rect">
            <a:avLst/>
          </a:prstGeom>
          <a:noFill/>
          <a:ln/>
        </p:spPr>
        <p:txBody>
          <a:bodyPr wrap="none" lIns="0" tIns="0" rIns="0" bIns="0" rtlCol="0" anchor="t"/>
          <a:lstStyle/>
          <a:p>
            <a:pPr marL="0" indent="0" algn="l">
              <a:lnSpc>
                <a:spcPts val="3750"/>
              </a:lnSpc>
              <a:buNone/>
            </a:pPr>
            <a:r>
              <a:rPr lang="en-US" sz="3000" dirty="0">
                <a:solidFill>
                  <a:srgbClr val="F2F2F3"/>
                </a:solidFill>
                <a:latin typeface="Poppins Light" pitchFamily="34" charset="0"/>
                <a:ea typeface="Poppins Light" pitchFamily="34" charset="-122"/>
                <a:cs typeface="Poppins Light" pitchFamily="34" charset="-120"/>
              </a:rPr>
              <a:t>Routesit: The Game-Changing Solution</a:t>
            </a:r>
            <a:endParaRPr lang="en-US" sz="3000" dirty="0"/>
          </a:p>
        </p:txBody>
      </p:sp>
      <p:sp>
        <p:nvSpPr>
          <p:cNvPr id="3" name="Text 1"/>
          <p:cNvSpPr/>
          <p:nvPr/>
        </p:nvSpPr>
        <p:spPr>
          <a:xfrm>
            <a:off x="611505" y="959168"/>
            <a:ext cx="5927050" cy="238839"/>
          </a:xfrm>
          <a:prstGeom prst="rect">
            <a:avLst/>
          </a:prstGeom>
          <a:noFill/>
          <a:ln/>
        </p:spPr>
        <p:txBody>
          <a:bodyPr wrap="none" lIns="0" tIns="0" rIns="0" bIns="0" rtlCol="0" anchor="t"/>
          <a:lstStyle/>
          <a:p>
            <a:pPr marL="0" indent="0" algn="l">
              <a:lnSpc>
                <a:spcPts val="1850"/>
              </a:lnSpc>
              <a:buNone/>
            </a:pPr>
            <a:r>
              <a:rPr lang="en-US" sz="1500" dirty="0">
                <a:solidFill>
                  <a:srgbClr val="F2F2F3"/>
                </a:solidFill>
                <a:latin typeface="Poppins Light" pitchFamily="34" charset="0"/>
                <a:ea typeface="Poppins Light" pitchFamily="34" charset="-122"/>
                <a:cs typeface="Poppins Light" pitchFamily="34" charset="-120"/>
              </a:rPr>
              <a:t>The World's First AI System That Thinks Like a Road Safety Expert</a:t>
            </a:r>
            <a:endParaRPr lang="en-US" sz="1500" dirty="0"/>
          </a:p>
        </p:txBody>
      </p:sp>
      <p:sp>
        <p:nvSpPr>
          <p:cNvPr id="4" name="Text 2"/>
          <p:cNvSpPr/>
          <p:nvPr/>
        </p:nvSpPr>
        <p:spPr>
          <a:xfrm>
            <a:off x="611505" y="1427321"/>
            <a:ext cx="13407390" cy="489109"/>
          </a:xfrm>
          <a:prstGeom prst="rect">
            <a:avLst/>
          </a:prstGeom>
          <a:noFill/>
          <a:ln/>
        </p:spPr>
        <p:txBody>
          <a:bodyPr wrap="square" lIns="0" tIns="0" rIns="0" bIns="0" rtlCol="0" anchor="t"/>
          <a:lstStyle/>
          <a:p>
            <a:pPr marL="0" indent="0" algn="l">
              <a:lnSpc>
                <a:spcPts val="1900"/>
              </a:lnSpc>
              <a:buNone/>
            </a:pPr>
            <a:r>
              <a:rPr lang="en-US" sz="1200" dirty="0">
                <a:solidFill>
                  <a:srgbClr val="E5E0DF"/>
                </a:solidFill>
                <a:latin typeface="Roboto Light" pitchFamily="34" charset="0"/>
                <a:ea typeface="Roboto Light" pitchFamily="34" charset="-122"/>
                <a:cs typeface="Roboto Light" pitchFamily="34" charset="-120"/>
              </a:rPr>
              <a:t>Routesit is a revolutionary </a:t>
            </a:r>
            <a:r>
              <a:rPr lang="en-US" sz="1200" b="1" dirty="0">
                <a:solidFill>
                  <a:srgbClr val="E5E0DF"/>
                </a:solidFill>
                <a:latin typeface="Roboto Light" pitchFamily="34" charset="0"/>
                <a:ea typeface="Roboto Light" pitchFamily="34" charset="-122"/>
                <a:cs typeface="Roboto Light" pitchFamily="34" charset="-120"/>
              </a:rPr>
              <a:t>Multi-Modal AI Decision Intelligence System</a:t>
            </a:r>
            <a:r>
              <a:rPr lang="en-US" sz="1200" dirty="0">
                <a:solidFill>
                  <a:srgbClr val="E5E0DF"/>
                </a:solidFill>
                <a:latin typeface="Roboto Light" pitchFamily="34" charset="0"/>
                <a:ea typeface="Roboto Light" pitchFamily="34" charset="-122"/>
                <a:cs typeface="Roboto Light" pitchFamily="34" charset="-120"/>
              </a:rPr>
              <a:t> that transforms how road safety professionals select and implement interventions. Unlike simple database lookups or generic chatbots, Routesit combines four sophisticated AI technologies to deliver context-aware, optimized, implementation-ready recommendations that save lives and budgets.</a:t>
            </a:r>
            <a:endParaRPr lang="en-US" sz="1200" dirty="0"/>
          </a:p>
        </p:txBody>
      </p:sp>
      <p:sp>
        <p:nvSpPr>
          <p:cNvPr id="5" name="Text 3"/>
          <p:cNvSpPr/>
          <p:nvPr/>
        </p:nvSpPr>
        <p:spPr>
          <a:xfrm>
            <a:off x="611505" y="2145744"/>
            <a:ext cx="3447336" cy="286583"/>
          </a:xfrm>
          <a:prstGeom prst="rect">
            <a:avLst/>
          </a:prstGeom>
          <a:noFill/>
          <a:ln/>
        </p:spPr>
        <p:txBody>
          <a:bodyPr wrap="none" lIns="0" tIns="0" rIns="0" bIns="0" rtlCol="0" anchor="t"/>
          <a:lstStyle/>
          <a:p>
            <a:pPr marL="0" indent="0" algn="l">
              <a:lnSpc>
                <a:spcPts val="2250"/>
              </a:lnSpc>
              <a:buNone/>
            </a:pPr>
            <a:r>
              <a:rPr lang="en-US" sz="1800" dirty="0">
                <a:solidFill>
                  <a:srgbClr val="F2F2F3"/>
                </a:solidFill>
                <a:latin typeface="Poppins Light" pitchFamily="34" charset="0"/>
                <a:ea typeface="Poppins Light" pitchFamily="34" charset="-122"/>
                <a:cs typeface="Poppins Light" pitchFamily="34" charset="-120"/>
              </a:rPr>
              <a:t>Intelligent System Architecture</a:t>
            </a:r>
            <a:endParaRPr lang="en-US" sz="1800" dirty="0"/>
          </a:p>
        </p:txBody>
      </p:sp>
      <p:pic>
        <p:nvPicPr>
          <p:cNvPr id="6" name="Image 0" descr="preencoded.png"/>
          <p:cNvPicPr>
            <a:picLocks noChangeAspect="1"/>
          </p:cNvPicPr>
          <p:nvPr/>
        </p:nvPicPr>
        <p:blipFill>
          <a:blip r:embed="rId3"/>
          <a:stretch>
            <a:fillRect/>
          </a:stretch>
        </p:blipFill>
        <p:spPr>
          <a:xfrm>
            <a:off x="611505" y="2661642"/>
            <a:ext cx="4469130" cy="611505"/>
          </a:xfrm>
          <a:prstGeom prst="rect">
            <a:avLst/>
          </a:prstGeom>
        </p:spPr>
      </p:pic>
      <p:sp>
        <p:nvSpPr>
          <p:cNvPr id="7" name="Text 4"/>
          <p:cNvSpPr/>
          <p:nvPr/>
        </p:nvSpPr>
        <p:spPr>
          <a:xfrm>
            <a:off x="764381" y="3426023"/>
            <a:ext cx="1910953" cy="238839"/>
          </a:xfrm>
          <a:prstGeom prst="rect">
            <a:avLst/>
          </a:prstGeom>
          <a:noFill/>
          <a:ln/>
        </p:spPr>
        <p:txBody>
          <a:bodyPr wrap="none" lIns="0" tIns="0" rIns="0" bIns="0" rtlCol="0" anchor="t"/>
          <a:lstStyle/>
          <a:p>
            <a:pPr marL="0" indent="0" algn="l">
              <a:lnSpc>
                <a:spcPts val="1850"/>
              </a:lnSpc>
              <a:buNone/>
            </a:pPr>
            <a:r>
              <a:rPr lang="en-US" sz="1500" dirty="0">
                <a:solidFill>
                  <a:srgbClr val="E5E0DF"/>
                </a:solidFill>
                <a:latin typeface="Poppins Light" pitchFamily="34" charset="0"/>
                <a:ea typeface="Poppins Light" pitchFamily="34" charset="-122"/>
                <a:cs typeface="Poppins Light" pitchFamily="34" charset="-120"/>
              </a:rPr>
              <a:t>Multi-Modal Input</a:t>
            </a:r>
            <a:endParaRPr lang="en-US" sz="1500" dirty="0"/>
          </a:p>
        </p:txBody>
      </p:sp>
      <p:sp>
        <p:nvSpPr>
          <p:cNvPr id="8" name="Text 5"/>
          <p:cNvSpPr/>
          <p:nvPr/>
        </p:nvSpPr>
        <p:spPr>
          <a:xfrm>
            <a:off x="764381" y="3756541"/>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Text:</a:t>
            </a:r>
            <a:r>
              <a:rPr lang="en-US" sz="1200" dirty="0">
                <a:solidFill>
                  <a:srgbClr val="E5E0DF"/>
                </a:solidFill>
                <a:latin typeface="Roboto Light" pitchFamily="34" charset="0"/>
                <a:ea typeface="Roboto Light" pitchFamily="34" charset="-122"/>
                <a:cs typeface="Roboto Light" pitchFamily="34" charset="-120"/>
              </a:rPr>
              <a:t> Natural language problem descriptions</a:t>
            </a:r>
            <a:endParaRPr lang="en-US" sz="1200" dirty="0"/>
          </a:p>
        </p:txBody>
      </p:sp>
      <p:sp>
        <p:nvSpPr>
          <p:cNvPr id="9" name="Text 6"/>
          <p:cNvSpPr/>
          <p:nvPr/>
        </p:nvSpPr>
        <p:spPr>
          <a:xfrm>
            <a:off x="764381" y="4092773"/>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Images:</a:t>
            </a:r>
            <a:r>
              <a:rPr lang="en-US" sz="1200" dirty="0">
                <a:solidFill>
                  <a:srgbClr val="E5E0DF"/>
                </a:solidFill>
                <a:latin typeface="Roboto Light" pitchFamily="34" charset="0"/>
                <a:ea typeface="Roboto Light" pitchFamily="34" charset="-122"/>
                <a:cs typeface="Roboto Light" pitchFamily="34" charset="-120"/>
              </a:rPr>
              <a:t> Road photos for CV analysis</a:t>
            </a:r>
            <a:endParaRPr lang="en-US" sz="1200" dirty="0"/>
          </a:p>
        </p:txBody>
      </p:sp>
      <p:sp>
        <p:nvSpPr>
          <p:cNvPr id="10" name="Text 7"/>
          <p:cNvSpPr/>
          <p:nvPr/>
        </p:nvSpPr>
        <p:spPr>
          <a:xfrm>
            <a:off x="764381" y="4429006"/>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Metadata:</a:t>
            </a:r>
            <a:r>
              <a:rPr lang="en-US" sz="1200" dirty="0">
                <a:solidFill>
                  <a:srgbClr val="E5E0DF"/>
                </a:solidFill>
                <a:latin typeface="Roboto Light" pitchFamily="34" charset="0"/>
                <a:ea typeface="Roboto Light" pitchFamily="34" charset="-122"/>
                <a:cs typeface="Roboto Light" pitchFamily="34" charset="-120"/>
              </a:rPr>
              <a:t> Speed limits, traffic data, accident history</a:t>
            </a:r>
            <a:endParaRPr lang="en-US" sz="1200" dirty="0"/>
          </a:p>
        </p:txBody>
      </p:sp>
      <p:pic>
        <p:nvPicPr>
          <p:cNvPr id="11" name="Image 1" descr="preencoded.png"/>
          <p:cNvPicPr>
            <a:picLocks noChangeAspect="1"/>
          </p:cNvPicPr>
          <p:nvPr/>
        </p:nvPicPr>
        <p:blipFill>
          <a:blip r:embed="rId4"/>
          <a:stretch>
            <a:fillRect/>
          </a:stretch>
        </p:blipFill>
        <p:spPr>
          <a:xfrm>
            <a:off x="5080635" y="2661642"/>
            <a:ext cx="4469130" cy="611505"/>
          </a:xfrm>
          <a:prstGeom prst="rect">
            <a:avLst/>
          </a:prstGeom>
        </p:spPr>
      </p:pic>
      <p:sp>
        <p:nvSpPr>
          <p:cNvPr id="12" name="Text 8"/>
          <p:cNvSpPr/>
          <p:nvPr/>
        </p:nvSpPr>
        <p:spPr>
          <a:xfrm>
            <a:off x="5233511" y="3426023"/>
            <a:ext cx="1910953" cy="238839"/>
          </a:xfrm>
          <a:prstGeom prst="rect">
            <a:avLst/>
          </a:prstGeom>
          <a:noFill/>
          <a:ln/>
        </p:spPr>
        <p:txBody>
          <a:bodyPr wrap="none" lIns="0" tIns="0" rIns="0" bIns="0" rtlCol="0" anchor="t"/>
          <a:lstStyle/>
          <a:p>
            <a:pPr marL="0" indent="0" algn="l">
              <a:lnSpc>
                <a:spcPts val="1850"/>
              </a:lnSpc>
              <a:buNone/>
            </a:pPr>
            <a:r>
              <a:rPr lang="en-US" sz="1500" dirty="0">
                <a:solidFill>
                  <a:srgbClr val="E5E0DF"/>
                </a:solidFill>
                <a:latin typeface="Poppins Light" pitchFamily="34" charset="0"/>
                <a:ea typeface="Poppins Light" pitchFamily="34" charset="-122"/>
                <a:cs typeface="Poppins Light" pitchFamily="34" charset="-120"/>
              </a:rPr>
              <a:t>Intelligent Core</a:t>
            </a:r>
            <a:endParaRPr lang="en-US" sz="1500" dirty="0"/>
          </a:p>
        </p:txBody>
      </p:sp>
      <p:sp>
        <p:nvSpPr>
          <p:cNvPr id="13" name="Text 9"/>
          <p:cNvSpPr/>
          <p:nvPr/>
        </p:nvSpPr>
        <p:spPr>
          <a:xfrm>
            <a:off x="5233511" y="3756541"/>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Semantic Search:</a:t>
            </a:r>
            <a:r>
              <a:rPr lang="en-US" sz="1200" dirty="0">
                <a:solidFill>
                  <a:srgbClr val="E5E0DF"/>
                </a:solidFill>
                <a:latin typeface="Roboto Light" pitchFamily="34" charset="0"/>
                <a:ea typeface="Roboto Light" pitchFamily="34" charset="-122"/>
                <a:cs typeface="Roboto Light" pitchFamily="34" charset="-120"/>
              </a:rPr>
              <a:t> 300+ intervention retrieval</a:t>
            </a:r>
            <a:endParaRPr lang="en-US" sz="1200" dirty="0"/>
          </a:p>
        </p:txBody>
      </p:sp>
      <p:sp>
        <p:nvSpPr>
          <p:cNvPr id="14" name="Text 10"/>
          <p:cNvSpPr/>
          <p:nvPr/>
        </p:nvSpPr>
        <p:spPr>
          <a:xfrm>
            <a:off x="5233511" y="4092773"/>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LLM Reasoning:</a:t>
            </a:r>
            <a:r>
              <a:rPr lang="en-US" sz="1200" dirty="0">
                <a:solidFill>
                  <a:srgbClr val="E5E0DF"/>
                </a:solidFill>
                <a:latin typeface="Roboto Light" pitchFamily="34" charset="0"/>
                <a:ea typeface="Roboto Light" pitchFamily="34" charset="-122"/>
                <a:cs typeface="Roboto Light" pitchFamily="34" charset="-120"/>
              </a:rPr>
              <a:t> Context-aware analysis</a:t>
            </a:r>
            <a:endParaRPr lang="en-US" sz="1200" dirty="0"/>
          </a:p>
        </p:txBody>
      </p:sp>
      <p:sp>
        <p:nvSpPr>
          <p:cNvPr id="15" name="Text 11"/>
          <p:cNvSpPr/>
          <p:nvPr/>
        </p:nvSpPr>
        <p:spPr>
          <a:xfrm>
            <a:off x="5233511" y="4429006"/>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Dependency Graph:</a:t>
            </a:r>
            <a:r>
              <a:rPr lang="en-US" sz="1200" dirty="0">
                <a:solidFill>
                  <a:srgbClr val="E5E0DF"/>
                </a:solidFill>
                <a:latin typeface="Roboto Light" pitchFamily="34" charset="0"/>
                <a:ea typeface="Roboto Light" pitchFamily="34" charset="-122"/>
                <a:cs typeface="Roboto Light" pitchFamily="34" charset="-120"/>
              </a:rPr>
              <a:t> 120+ relationships</a:t>
            </a:r>
            <a:endParaRPr lang="en-US" sz="1200" dirty="0"/>
          </a:p>
        </p:txBody>
      </p:sp>
      <p:sp>
        <p:nvSpPr>
          <p:cNvPr id="16" name="Text 12"/>
          <p:cNvSpPr/>
          <p:nvPr/>
        </p:nvSpPr>
        <p:spPr>
          <a:xfrm>
            <a:off x="5233511" y="4765238"/>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Optimization:</a:t>
            </a:r>
            <a:r>
              <a:rPr lang="en-US" sz="1200" dirty="0">
                <a:solidFill>
                  <a:srgbClr val="E5E0DF"/>
                </a:solidFill>
                <a:latin typeface="Roboto Light" pitchFamily="34" charset="0"/>
                <a:ea typeface="Roboto Light" pitchFamily="34" charset="-122"/>
                <a:cs typeface="Roboto Light" pitchFamily="34" charset="-120"/>
              </a:rPr>
              <a:t> Multi-objective ranking</a:t>
            </a:r>
            <a:endParaRPr lang="en-US" sz="1200" dirty="0"/>
          </a:p>
        </p:txBody>
      </p:sp>
      <p:pic>
        <p:nvPicPr>
          <p:cNvPr id="17" name="Image 2" descr="preencoded.png"/>
          <p:cNvPicPr>
            <a:picLocks noChangeAspect="1"/>
          </p:cNvPicPr>
          <p:nvPr/>
        </p:nvPicPr>
        <p:blipFill>
          <a:blip r:embed="rId5"/>
          <a:stretch>
            <a:fillRect/>
          </a:stretch>
        </p:blipFill>
        <p:spPr>
          <a:xfrm>
            <a:off x="9549765" y="2661642"/>
            <a:ext cx="4469130" cy="611505"/>
          </a:xfrm>
          <a:prstGeom prst="rect">
            <a:avLst/>
          </a:prstGeom>
        </p:spPr>
      </p:pic>
      <p:sp>
        <p:nvSpPr>
          <p:cNvPr id="18" name="Text 13"/>
          <p:cNvSpPr/>
          <p:nvPr/>
        </p:nvSpPr>
        <p:spPr>
          <a:xfrm>
            <a:off x="9702641" y="3426023"/>
            <a:ext cx="1910953" cy="238839"/>
          </a:xfrm>
          <a:prstGeom prst="rect">
            <a:avLst/>
          </a:prstGeom>
          <a:noFill/>
          <a:ln/>
        </p:spPr>
        <p:txBody>
          <a:bodyPr wrap="none" lIns="0" tIns="0" rIns="0" bIns="0" rtlCol="0" anchor="t"/>
          <a:lstStyle/>
          <a:p>
            <a:pPr marL="0" indent="0" algn="l">
              <a:lnSpc>
                <a:spcPts val="1850"/>
              </a:lnSpc>
              <a:buNone/>
            </a:pPr>
            <a:r>
              <a:rPr lang="en-US" sz="1500" dirty="0">
                <a:solidFill>
                  <a:srgbClr val="E5E0DF"/>
                </a:solidFill>
                <a:latin typeface="Poppins Light" pitchFamily="34" charset="0"/>
                <a:ea typeface="Poppins Light" pitchFamily="34" charset="-122"/>
                <a:cs typeface="Poppins Light" pitchFamily="34" charset="-120"/>
              </a:rPr>
              <a:t>Actionable Output</a:t>
            </a:r>
            <a:endParaRPr lang="en-US" sz="1500" dirty="0"/>
          </a:p>
        </p:txBody>
      </p:sp>
      <p:sp>
        <p:nvSpPr>
          <p:cNvPr id="19" name="Text 14"/>
          <p:cNvSpPr/>
          <p:nvPr/>
        </p:nvSpPr>
        <p:spPr>
          <a:xfrm>
            <a:off x="9702641" y="3756541"/>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Ranked Scenarios:</a:t>
            </a:r>
            <a:r>
              <a:rPr lang="en-US" sz="1200" dirty="0">
                <a:solidFill>
                  <a:srgbClr val="E5E0DF"/>
                </a:solidFill>
                <a:latin typeface="Roboto Light" pitchFamily="34" charset="0"/>
                <a:ea typeface="Roboto Light" pitchFamily="34" charset="-122"/>
                <a:cs typeface="Roboto Light" pitchFamily="34" charset="-120"/>
              </a:rPr>
              <a:t> Quick fix to comprehensive</a:t>
            </a:r>
            <a:endParaRPr lang="en-US" sz="1200" dirty="0"/>
          </a:p>
        </p:txBody>
      </p:sp>
      <p:sp>
        <p:nvSpPr>
          <p:cNvPr id="20" name="Text 15"/>
          <p:cNvSpPr/>
          <p:nvPr/>
        </p:nvSpPr>
        <p:spPr>
          <a:xfrm>
            <a:off x="9702641" y="4092773"/>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Cost Analysis:</a:t>
            </a:r>
            <a:r>
              <a:rPr lang="en-US" sz="1200" dirty="0">
                <a:solidFill>
                  <a:srgbClr val="E5E0DF"/>
                </a:solidFill>
                <a:latin typeface="Roboto Light" pitchFamily="34" charset="0"/>
                <a:ea typeface="Roboto Light" pitchFamily="34" charset="-122"/>
                <a:cs typeface="Roboto Light" pitchFamily="34" charset="-120"/>
              </a:rPr>
              <a:t> ₹ per life saved</a:t>
            </a:r>
            <a:endParaRPr lang="en-US" sz="1200" dirty="0"/>
          </a:p>
        </p:txBody>
      </p:sp>
      <p:sp>
        <p:nvSpPr>
          <p:cNvPr id="21" name="Text 16"/>
          <p:cNvSpPr/>
          <p:nvPr/>
        </p:nvSpPr>
        <p:spPr>
          <a:xfrm>
            <a:off x="9702641" y="4429006"/>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Implementation Plans:</a:t>
            </a:r>
            <a:r>
              <a:rPr lang="en-US" sz="1200" dirty="0">
                <a:solidFill>
                  <a:srgbClr val="E5E0DF"/>
                </a:solidFill>
                <a:latin typeface="Roboto Light" pitchFamily="34" charset="0"/>
                <a:ea typeface="Roboto Light" pitchFamily="34" charset="-122"/>
                <a:cs typeface="Roboto Light" pitchFamily="34" charset="-120"/>
              </a:rPr>
              <a:t> Timeline + compliance</a:t>
            </a:r>
            <a:endParaRPr lang="en-US" sz="1200" dirty="0"/>
          </a:p>
        </p:txBody>
      </p:sp>
      <p:sp>
        <p:nvSpPr>
          <p:cNvPr id="22" name="Text 17"/>
          <p:cNvSpPr/>
          <p:nvPr/>
        </p:nvSpPr>
        <p:spPr>
          <a:xfrm>
            <a:off x="9702641" y="4765238"/>
            <a:ext cx="4163377" cy="244554"/>
          </a:xfrm>
          <a:prstGeom prst="rect">
            <a:avLst/>
          </a:prstGeom>
          <a:noFill/>
          <a:ln/>
        </p:spPr>
        <p:txBody>
          <a:bodyPr wrap="none" lIns="0" tIns="0" rIns="0" bIns="0" rtlCol="0" anchor="t"/>
          <a:lstStyle/>
          <a:p>
            <a:pPr marL="0" indent="0" algn="l">
              <a:lnSpc>
                <a:spcPts val="1900"/>
              </a:lnSpc>
              <a:buNone/>
            </a:pPr>
            <a:r>
              <a:rPr lang="en-US" sz="1200" b="1" dirty="0">
                <a:solidFill>
                  <a:srgbClr val="E5E0DF"/>
                </a:solidFill>
                <a:latin typeface="Roboto Light" pitchFamily="34" charset="0"/>
                <a:ea typeface="Roboto Light" pitchFamily="34" charset="-122"/>
                <a:cs typeface="Roboto Light" pitchFamily="34" charset="-120"/>
              </a:rPr>
              <a:t>ROI Predictions:</a:t>
            </a:r>
            <a:r>
              <a:rPr lang="en-US" sz="1200" dirty="0">
                <a:solidFill>
                  <a:srgbClr val="E5E0DF"/>
                </a:solidFill>
                <a:latin typeface="Roboto Light" pitchFamily="34" charset="0"/>
                <a:ea typeface="Roboto Light" pitchFamily="34" charset="-122"/>
                <a:cs typeface="Roboto Light" pitchFamily="34" charset="-120"/>
              </a:rPr>
              <a:t> Evidence-backed impact</a:t>
            </a:r>
            <a:endParaRPr lang="en-US" sz="1200" dirty="0"/>
          </a:p>
        </p:txBody>
      </p:sp>
      <p:sp>
        <p:nvSpPr>
          <p:cNvPr id="23" name="Text 18"/>
          <p:cNvSpPr/>
          <p:nvPr/>
        </p:nvSpPr>
        <p:spPr>
          <a:xfrm>
            <a:off x="611505" y="5391983"/>
            <a:ext cx="3365778" cy="286583"/>
          </a:xfrm>
          <a:prstGeom prst="rect">
            <a:avLst/>
          </a:prstGeom>
          <a:noFill/>
          <a:ln/>
        </p:spPr>
        <p:txBody>
          <a:bodyPr wrap="none" lIns="0" tIns="0" rIns="0" bIns="0" rtlCol="0" anchor="t"/>
          <a:lstStyle/>
          <a:p>
            <a:pPr marL="0" indent="0" algn="l">
              <a:lnSpc>
                <a:spcPts val="2250"/>
              </a:lnSpc>
              <a:buNone/>
            </a:pPr>
            <a:r>
              <a:rPr lang="en-US" sz="1800" dirty="0">
                <a:solidFill>
                  <a:srgbClr val="F2F2F3"/>
                </a:solidFill>
                <a:latin typeface="Poppins Light" pitchFamily="34" charset="0"/>
                <a:ea typeface="Poppins Light" pitchFamily="34" charset="-122"/>
                <a:cs typeface="Poppins Light" pitchFamily="34" charset="-120"/>
              </a:rPr>
              <a:t>What Makes Routesit Different</a:t>
            </a:r>
            <a:endParaRPr lang="en-US" sz="1800" dirty="0"/>
          </a:p>
        </p:txBody>
      </p:sp>
      <p:sp>
        <p:nvSpPr>
          <p:cNvPr id="24" name="Text 19"/>
          <p:cNvSpPr/>
          <p:nvPr/>
        </p:nvSpPr>
        <p:spPr>
          <a:xfrm>
            <a:off x="611505" y="6060758"/>
            <a:ext cx="2705933" cy="238839"/>
          </a:xfrm>
          <a:prstGeom prst="rect">
            <a:avLst/>
          </a:prstGeom>
          <a:noFill/>
          <a:ln/>
        </p:spPr>
        <p:txBody>
          <a:bodyPr wrap="none" lIns="0" tIns="0" rIns="0" bIns="0" rtlCol="0" anchor="t"/>
          <a:lstStyle/>
          <a:p>
            <a:pPr marL="0" indent="0" algn="l">
              <a:lnSpc>
                <a:spcPts val="1850"/>
              </a:lnSpc>
              <a:buNone/>
            </a:pPr>
            <a:r>
              <a:rPr lang="en-US" sz="1500" dirty="0">
                <a:solidFill>
                  <a:srgbClr val="000000"/>
                </a:solidFill>
                <a:latin typeface="Poppins Light" pitchFamily="34" charset="0"/>
                <a:ea typeface="Poppins Light" pitchFamily="34" charset="-122"/>
                <a:cs typeface="Poppins Light" pitchFamily="34" charset="-120"/>
              </a:rPr>
              <a:t>🚀</a:t>
            </a:r>
            <a:r>
              <a:rPr lang="en-US" sz="1500" dirty="0">
                <a:solidFill>
                  <a:srgbClr val="F2F2F3"/>
                </a:solidFill>
                <a:latin typeface="Poppins Light" pitchFamily="34" charset="0"/>
                <a:ea typeface="Poppins Light" pitchFamily="34" charset="-122"/>
                <a:cs typeface="Poppins Light" pitchFamily="34" charset="-120"/>
              </a:rPr>
              <a:t> Beyond Database Lookup</a:t>
            </a:r>
            <a:endParaRPr lang="en-US" sz="1500" dirty="0"/>
          </a:p>
        </p:txBody>
      </p:sp>
      <p:sp>
        <p:nvSpPr>
          <p:cNvPr id="25" name="Text 20"/>
          <p:cNvSpPr/>
          <p:nvPr/>
        </p:nvSpPr>
        <p:spPr>
          <a:xfrm>
            <a:off x="611505" y="6452473"/>
            <a:ext cx="4174569" cy="1222772"/>
          </a:xfrm>
          <a:prstGeom prst="rect">
            <a:avLst/>
          </a:prstGeom>
          <a:noFill/>
          <a:ln/>
        </p:spPr>
        <p:txBody>
          <a:bodyPr wrap="square" lIns="0" tIns="0" rIns="0" bIns="0" rtlCol="0" anchor="t"/>
          <a:lstStyle/>
          <a:p>
            <a:pPr marL="0" indent="0" algn="l">
              <a:lnSpc>
                <a:spcPts val="1900"/>
              </a:lnSpc>
              <a:buNone/>
            </a:pPr>
            <a:r>
              <a:rPr lang="en-US" sz="1200" dirty="0">
                <a:solidFill>
                  <a:srgbClr val="E5E0DF"/>
                </a:solidFill>
                <a:latin typeface="Roboto Light" pitchFamily="34" charset="0"/>
                <a:ea typeface="Roboto Light" pitchFamily="34" charset="-122"/>
                <a:cs typeface="Roboto Light" pitchFamily="34" charset="-120"/>
              </a:rPr>
              <a:t>Combines semantic search, reasoning, optimization, and validation in a single integrated pipeline. We don't just retrieve interventions — we </a:t>
            </a:r>
            <a:r>
              <a:rPr lang="en-US" sz="1200" b="1" dirty="0">
                <a:solidFill>
                  <a:srgbClr val="E5E0DF"/>
                </a:solidFill>
                <a:latin typeface="Roboto Light" pitchFamily="34" charset="0"/>
                <a:ea typeface="Roboto Light" pitchFamily="34" charset="-122"/>
                <a:cs typeface="Roboto Light" pitchFamily="34" charset="-120"/>
              </a:rPr>
              <a:t>reason about their effectiveness</a:t>
            </a:r>
            <a:r>
              <a:rPr lang="en-US" sz="1200" dirty="0">
                <a:solidFill>
                  <a:srgbClr val="E5E0DF"/>
                </a:solidFill>
                <a:latin typeface="Roboto Light" pitchFamily="34" charset="0"/>
                <a:ea typeface="Roboto Light" pitchFamily="34" charset="-122"/>
                <a:cs typeface="Roboto Light" pitchFamily="34" charset="-120"/>
              </a:rPr>
              <a:t> in your specific context and validate compatibility before recommendations.</a:t>
            </a:r>
            <a:endParaRPr lang="en-US" sz="1200" dirty="0"/>
          </a:p>
        </p:txBody>
      </p:sp>
      <p:sp>
        <p:nvSpPr>
          <p:cNvPr id="26" name="Text 21"/>
          <p:cNvSpPr/>
          <p:nvPr/>
        </p:nvSpPr>
        <p:spPr>
          <a:xfrm>
            <a:off x="5166598" y="6060758"/>
            <a:ext cx="2322076" cy="238839"/>
          </a:xfrm>
          <a:prstGeom prst="rect">
            <a:avLst/>
          </a:prstGeom>
          <a:noFill/>
          <a:ln/>
        </p:spPr>
        <p:txBody>
          <a:bodyPr wrap="none" lIns="0" tIns="0" rIns="0" bIns="0" rtlCol="0" anchor="t"/>
          <a:lstStyle/>
          <a:p>
            <a:pPr marL="0" indent="0" algn="l">
              <a:lnSpc>
                <a:spcPts val="1850"/>
              </a:lnSpc>
              <a:buNone/>
            </a:pPr>
            <a:r>
              <a:rPr lang="en-US" sz="1500" dirty="0">
                <a:solidFill>
                  <a:srgbClr val="000000"/>
                </a:solidFill>
                <a:latin typeface="Poppins Light" pitchFamily="34" charset="0"/>
                <a:ea typeface="Poppins Light" pitchFamily="34" charset="-122"/>
                <a:cs typeface="Poppins Light" pitchFamily="34" charset="-120"/>
              </a:rPr>
              <a:t>⚡</a:t>
            </a:r>
            <a:r>
              <a:rPr lang="en-US" sz="1500" dirty="0">
                <a:solidFill>
                  <a:srgbClr val="F2F2F3"/>
                </a:solidFill>
                <a:latin typeface="Poppins Light" pitchFamily="34" charset="0"/>
                <a:ea typeface="Poppins Light" pitchFamily="34" charset="-122"/>
                <a:cs typeface="Poppins Light" pitchFamily="34" charset="-120"/>
              </a:rPr>
              <a:t> Lightning Fast &amp; Local</a:t>
            </a:r>
            <a:endParaRPr lang="en-US" sz="1500" dirty="0"/>
          </a:p>
        </p:txBody>
      </p:sp>
      <p:sp>
        <p:nvSpPr>
          <p:cNvPr id="27" name="Text 22"/>
          <p:cNvSpPr/>
          <p:nvPr/>
        </p:nvSpPr>
        <p:spPr>
          <a:xfrm>
            <a:off x="5166598" y="6452473"/>
            <a:ext cx="4174569" cy="978218"/>
          </a:xfrm>
          <a:prstGeom prst="rect">
            <a:avLst/>
          </a:prstGeom>
          <a:noFill/>
          <a:ln/>
        </p:spPr>
        <p:txBody>
          <a:bodyPr wrap="square" lIns="0" tIns="0" rIns="0" bIns="0" rtlCol="0" anchor="t"/>
          <a:lstStyle/>
          <a:p>
            <a:pPr marL="0" indent="0" algn="l">
              <a:lnSpc>
                <a:spcPts val="1900"/>
              </a:lnSpc>
              <a:buNone/>
            </a:pPr>
            <a:r>
              <a:rPr lang="en-US" sz="1200" dirty="0">
                <a:solidFill>
                  <a:srgbClr val="E5E0DF"/>
                </a:solidFill>
                <a:latin typeface="Roboto Light" pitchFamily="34" charset="0"/>
                <a:ea typeface="Roboto Light" pitchFamily="34" charset="-122"/>
                <a:cs typeface="Roboto Light" pitchFamily="34" charset="-120"/>
              </a:rPr>
              <a:t>Response time under 10 seconds for complex queries. </a:t>
            </a:r>
            <a:r>
              <a:rPr lang="en-US" sz="1200" b="1" dirty="0">
                <a:solidFill>
                  <a:srgbClr val="E5E0DF"/>
                </a:solidFill>
                <a:latin typeface="Roboto Light" pitchFamily="34" charset="0"/>
                <a:ea typeface="Roboto Light" pitchFamily="34" charset="-122"/>
                <a:cs typeface="Roboto Light" pitchFamily="34" charset="-120"/>
              </a:rPr>
              <a:t>100% offline capable</a:t>
            </a:r>
            <a:r>
              <a:rPr lang="en-US" sz="1200" dirty="0">
                <a:solidFill>
                  <a:srgbClr val="E5E0DF"/>
                </a:solidFill>
                <a:latin typeface="Roboto Light" pitchFamily="34" charset="0"/>
                <a:ea typeface="Roboto Light" pitchFamily="34" charset="-122"/>
                <a:cs typeface="Roboto Light" pitchFamily="34" charset="-120"/>
              </a:rPr>
              <a:t> with no cloud API dependencies. Every recommendation is fully transparent and reproducible, running on standard laptops with 8-16GB RAM.</a:t>
            </a:r>
            <a:endParaRPr lang="en-US" sz="1200" dirty="0"/>
          </a:p>
        </p:txBody>
      </p:sp>
      <p:sp>
        <p:nvSpPr>
          <p:cNvPr id="28" name="Text 23"/>
          <p:cNvSpPr/>
          <p:nvPr/>
        </p:nvSpPr>
        <p:spPr>
          <a:xfrm>
            <a:off x="9721691" y="6060758"/>
            <a:ext cx="2272665" cy="238839"/>
          </a:xfrm>
          <a:prstGeom prst="rect">
            <a:avLst/>
          </a:prstGeom>
          <a:noFill/>
          <a:ln/>
        </p:spPr>
        <p:txBody>
          <a:bodyPr wrap="none" lIns="0" tIns="0" rIns="0" bIns="0" rtlCol="0" anchor="t"/>
          <a:lstStyle/>
          <a:p>
            <a:pPr marL="0" indent="0" algn="l">
              <a:lnSpc>
                <a:spcPts val="1850"/>
              </a:lnSpc>
              <a:buNone/>
            </a:pPr>
            <a:r>
              <a:rPr lang="en-US" sz="1500" dirty="0">
                <a:solidFill>
                  <a:srgbClr val="000000"/>
                </a:solidFill>
                <a:latin typeface="Poppins Light" pitchFamily="34" charset="0"/>
                <a:ea typeface="Poppins Light" pitchFamily="34" charset="-122"/>
                <a:cs typeface="Poppins Light" pitchFamily="34" charset="-120"/>
              </a:rPr>
              <a:t>🎯</a:t>
            </a:r>
            <a:r>
              <a:rPr lang="en-US" sz="1500" dirty="0">
                <a:solidFill>
                  <a:srgbClr val="F2F2F3"/>
                </a:solidFill>
                <a:latin typeface="Poppins Light" pitchFamily="34" charset="0"/>
                <a:ea typeface="Poppins Light" pitchFamily="34" charset="-122"/>
                <a:cs typeface="Poppins Light" pitchFamily="34" charset="-120"/>
              </a:rPr>
              <a:t> Quantifies Everything</a:t>
            </a:r>
            <a:endParaRPr lang="en-US" sz="1500" dirty="0"/>
          </a:p>
        </p:txBody>
      </p:sp>
      <p:sp>
        <p:nvSpPr>
          <p:cNvPr id="29" name="Text 24"/>
          <p:cNvSpPr/>
          <p:nvPr/>
        </p:nvSpPr>
        <p:spPr>
          <a:xfrm>
            <a:off x="9721691" y="6452473"/>
            <a:ext cx="4312325" cy="978218"/>
          </a:xfrm>
          <a:prstGeom prst="rect">
            <a:avLst/>
          </a:prstGeom>
          <a:noFill/>
          <a:ln/>
        </p:spPr>
        <p:txBody>
          <a:bodyPr wrap="square" lIns="0" tIns="0" rIns="0" bIns="0" rtlCol="0" anchor="t"/>
          <a:lstStyle/>
          <a:p>
            <a:pPr marL="0" indent="0" algn="l">
              <a:lnSpc>
                <a:spcPts val="1900"/>
              </a:lnSpc>
              <a:buNone/>
            </a:pPr>
            <a:r>
              <a:rPr lang="en-US" sz="1200" dirty="0">
                <a:solidFill>
                  <a:srgbClr val="E5E0DF"/>
                </a:solidFill>
                <a:latin typeface="Roboto Light" pitchFamily="34" charset="0"/>
                <a:ea typeface="Roboto Light" pitchFamily="34" charset="-122"/>
                <a:cs typeface="Roboto Light" pitchFamily="34" charset="-120"/>
              </a:rPr>
              <a:t>Provides </a:t>
            </a:r>
            <a:r>
              <a:rPr lang="en-US" sz="1200" b="1" dirty="0">
                <a:solidFill>
                  <a:srgbClr val="E5E0DF"/>
                </a:solidFill>
                <a:latin typeface="Roboto Light" pitchFamily="34" charset="0"/>
                <a:ea typeface="Roboto Light" pitchFamily="34" charset="-122"/>
                <a:cs typeface="Roboto Light" pitchFamily="34" charset="-120"/>
              </a:rPr>
              <a:t>₹ per life saved calculations</a:t>
            </a:r>
            <a:r>
              <a:rPr lang="en-US" sz="1200" dirty="0">
                <a:solidFill>
                  <a:srgbClr val="E5E0DF"/>
                </a:solidFill>
                <a:latin typeface="Roboto Light" pitchFamily="34" charset="0"/>
                <a:ea typeface="Roboto Light" pitchFamily="34" charset="-122"/>
                <a:cs typeface="Roboto Light" pitchFamily="34" charset="-120"/>
              </a:rPr>
              <a:t>, confidence intervals, risk priority scoring, and before/after predictions. Government officials get the budget justification they need; engineers get implementation-ready specifications.</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2" name="Text 0"/>
          <p:cNvSpPr/>
          <p:nvPr/>
        </p:nvSpPr>
        <p:spPr>
          <a:xfrm>
            <a:off x="396835" y="371356"/>
            <a:ext cx="5542240" cy="310158"/>
          </a:xfrm>
          <a:prstGeom prst="rect">
            <a:avLst/>
          </a:prstGeom>
          <a:noFill/>
          <a:ln/>
        </p:spPr>
        <p:txBody>
          <a:bodyPr wrap="none" lIns="0" tIns="0" rIns="0" bIns="0" rtlCol="0" anchor="t"/>
          <a:lstStyle/>
          <a:p>
            <a:pPr marL="0" indent="0" algn="l">
              <a:lnSpc>
                <a:spcPts val="2400"/>
              </a:lnSpc>
              <a:buNone/>
            </a:pPr>
            <a:r>
              <a:rPr lang="en-US" sz="1950" dirty="0">
                <a:solidFill>
                  <a:srgbClr val="F2F2F3"/>
                </a:solidFill>
                <a:latin typeface="Poppins Light" pitchFamily="34" charset="0"/>
                <a:ea typeface="Poppins Light" pitchFamily="34" charset="-122"/>
                <a:cs typeface="Poppins Light" pitchFamily="34" charset="-120"/>
              </a:rPr>
              <a:t>Technical Foundation: Engineering Excellence</a:t>
            </a:r>
            <a:endParaRPr lang="en-US" sz="1950" dirty="0"/>
          </a:p>
        </p:txBody>
      </p:sp>
      <p:sp>
        <p:nvSpPr>
          <p:cNvPr id="3" name="Text 1"/>
          <p:cNvSpPr/>
          <p:nvPr/>
        </p:nvSpPr>
        <p:spPr>
          <a:xfrm>
            <a:off x="396835" y="929521"/>
            <a:ext cx="1896666"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Database Transformation</a:t>
            </a:r>
            <a:endParaRPr lang="en-US" sz="1150" dirty="0"/>
          </a:p>
        </p:txBody>
      </p:sp>
      <p:sp>
        <p:nvSpPr>
          <p:cNvPr id="4" name="Text 2"/>
          <p:cNvSpPr/>
          <p:nvPr/>
        </p:nvSpPr>
        <p:spPr>
          <a:xfrm>
            <a:off x="396835" y="1276588"/>
            <a:ext cx="2984659" cy="327422"/>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Poppins Light" pitchFamily="34" charset="0"/>
                <a:ea typeface="Poppins Light" pitchFamily="34" charset="-122"/>
                <a:cs typeface="Poppins Light" pitchFamily="34" charset="-120"/>
              </a:rPr>
              <a:t>50</a:t>
            </a:r>
            <a:endParaRPr lang="en-US" sz="2550" dirty="0"/>
          </a:p>
        </p:txBody>
      </p:sp>
      <p:sp>
        <p:nvSpPr>
          <p:cNvPr id="5" name="Text 3"/>
          <p:cNvSpPr/>
          <p:nvPr/>
        </p:nvSpPr>
        <p:spPr>
          <a:xfrm>
            <a:off x="1221938" y="1727954"/>
            <a:ext cx="1334333"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Baseline Interventions</a:t>
            </a:r>
            <a:endParaRPr lang="en-US" sz="950" dirty="0"/>
          </a:p>
        </p:txBody>
      </p:sp>
      <p:sp>
        <p:nvSpPr>
          <p:cNvPr id="6" name="Text 4"/>
          <p:cNvSpPr/>
          <p:nvPr/>
        </p:nvSpPr>
        <p:spPr>
          <a:xfrm>
            <a:off x="396835" y="1982153"/>
            <a:ext cx="2984659"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Simple text descriptions provided by organizers</a:t>
            </a:r>
            <a:endParaRPr lang="en-US" sz="750" dirty="0"/>
          </a:p>
        </p:txBody>
      </p:sp>
      <p:sp>
        <p:nvSpPr>
          <p:cNvPr id="7" name="Text 5"/>
          <p:cNvSpPr/>
          <p:nvPr/>
        </p:nvSpPr>
        <p:spPr>
          <a:xfrm>
            <a:off x="3505438" y="1276588"/>
            <a:ext cx="2984778" cy="327422"/>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Poppins Light" pitchFamily="34" charset="0"/>
                <a:ea typeface="Poppins Light" pitchFamily="34" charset="-122"/>
                <a:cs typeface="Poppins Light" pitchFamily="34" charset="-120"/>
              </a:rPr>
              <a:t>300+</a:t>
            </a:r>
            <a:endParaRPr lang="en-US" sz="2550" dirty="0"/>
          </a:p>
        </p:txBody>
      </p:sp>
      <p:sp>
        <p:nvSpPr>
          <p:cNvPr id="8" name="Text 6"/>
          <p:cNvSpPr/>
          <p:nvPr/>
        </p:nvSpPr>
        <p:spPr>
          <a:xfrm>
            <a:off x="4368403" y="1727954"/>
            <a:ext cx="1258729"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Enhanced Database</a:t>
            </a:r>
            <a:endParaRPr lang="en-US" sz="950" dirty="0"/>
          </a:p>
        </p:txBody>
      </p:sp>
      <p:sp>
        <p:nvSpPr>
          <p:cNvPr id="9" name="Text 7"/>
          <p:cNvSpPr/>
          <p:nvPr/>
        </p:nvSpPr>
        <p:spPr>
          <a:xfrm>
            <a:off x="3505438" y="1982153"/>
            <a:ext cx="2984778"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Comprehensive interventions with rich structured data</a:t>
            </a:r>
            <a:endParaRPr lang="en-US" sz="750" dirty="0"/>
          </a:p>
        </p:txBody>
      </p:sp>
      <p:sp>
        <p:nvSpPr>
          <p:cNvPr id="10" name="Text 8"/>
          <p:cNvSpPr/>
          <p:nvPr/>
        </p:nvSpPr>
        <p:spPr>
          <a:xfrm>
            <a:off x="396835" y="2388632"/>
            <a:ext cx="2984659" cy="327422"/>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Poppins Light" pitchFamily="34" charset="0"/>
                <a:ea typeface="Poppins Light" pitchFamily="34" charset="-122"/>
                <a:cs typeface="Poppins Light" pitchFamily="34" charset="-120"/>
              </a:rPr>
              <a:t>120+</a:t>
            </a:r>
            <a:endParaRPr lang="en-US" sz="2550" dirty="0"/>
          </a:p>
        </p:txBody>
      </p:sp>
      <p:sp>
        <p:nvSpPr>
          <p:cNvPr id="11" name="Text 9"/>
          <p:cNvSpPr/>
          <p:nvPr/>
        </p:nvSpPr>
        <p:spPr>
          <a:xfrm>
            <a:off x="1170265" y="2839998"/>
            <a:ext cx="1437799"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Dependencies Mapped</a:t>
            </a:r>
            <a:endParaRPr lang="en-US" sz="950" dirty="0"/>
          </a:p>
        </p:txBody>
      </p:sp>
      <p:sp>
        <p:nvSpPr>
          <p:cNvPr id="12" name="Text 10"/>
          <p:cNvSpPr/>
          <p:nvPr/>
        </p:nvSpPr>
        <p:spPr>
          <a:xfrm>
            <a:off x="396835" y="3094196"/>
            <a:ext cx="2984659"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Intervention relationships, conflicts, and prerequisites</a:t>
            </a:r>
            <a:endParaRPr lang="en-US" sz="750" dirty="0"/>
          </a:p>
        </p:txBody>
      </p:sp>
      <p:sp>
        <p:nvSpPr>
          <p:cNvPr id="13" name="Text 11"/>
          <p:cNvSpPr/>
          <p:nvPr/>
        </p:nvSpPr>
        <p:spPr>
          <a:xfrm>
            <a:off x="3505438" y="2388632"/>
            <a:ext cx="2984778" cy="327422"/>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Poppins Light" pitchFamily="34" charset="0"/>
                <a:ea typeface="Poppins Light" pitchFamily="34" charset="-122"/>
                <a:cs typeface="Poppins Light" pitchFamily="34" charset="-120"/>
              </a:rPr>
              <a:t>150+</a:t>
            </a:r>
            <a:endParaRPr lang="en-US" sz="2550" dirty="0"/>
          </a:p>
        </p:txBody>
      </p:sp>
      <p:sp>
        <p:nvSpPr>
          <p:cNvPr id="14" name="Text 12"/>
          <p:cNvSpPr/>
          <p:nvPr/>
        </p:nvSpPr>
        <p:spPr>
          <a:xfrm>
            <a:off x="4377571" y="2839998"/>
            <a:ext cx="1240393"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Research Papers</a:t>
            </a:r>
            <a:endParaRPr lang="en-US" sz="950" dirty="0"/>
          </a:p>
        </p:txBody>
      </p:sp>
      <p:sp>
        <p:nvSpPr>
          <p:cNvPr id="15" name="Text 13"/>
          <p:cNvSpPr/>
          <p:nvPr/>
        </p:nvSpPr>
        <p:spPr>
          <a:xfrm>
            <a:off x="3505438" y="3094196"/>
            <a:ext cx="2984778"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Peer-reviewed studies validating effectiveness</a:t>
            </a:r>
            <a:endParaRPr lang="en-US" sz="750" dirty="0"/>
          </a:p>
        </p:txBody>
      </p:sp>
      <p:sp>
        <p:nvSpPr>
          <p:cNvPr id="16" name="Text 14"/>
          <p:cNvSpPr/>
          <p:nvPr/>
        </p:nvSpPr>
        <p:spPr>
          <a:xfrm>
            <a:off x="396835" y="3364349"/>
            <a:ext cx="2215277" cy="155019"/>
          </a:xfrm>
          <a:prstGeom prst="rect">
            <a:avLst/>
          </a:prstGeom>
          <a:noFill/>
          <a:ln/>
        </p:spPr>
        <p:txBody>
          <a:bodyPr wrap="none" lIns="0" tIns="0" rIns="0" bIns="0" rtlCol="0" anchor="t"/>
          <a:lstStyle/>
          <a:p>
            <a:pPr marL="0" indent="0" algn="l">
              <a:lnSpc>
                <a:spcPts val="1200"/>
              </a:lnSpc>
              <a:buNone/>
            </a:pPr>
            <a:r>
              <a:rPr lang="en-US" sz="950" dirty="0">
                <a:solidFill>
                  <a:srgbClr val="F2F2F3"/>
                </a:solidFill>
                <a:latin typeface="Poppins Light" pitchFamily="34" charset="0"/>
                <a:ea typeface="Poppins Light" pitchFamily="34" charset="-122"/>
                <a:cs typeface="Poppins Light" pitchFamily="34" charset="-120"/>
              </a:rPr>
              <a:t>Comprehensive Knowledge Sources</a:t>
            </a:r>
            <a:endParaRPr lang="en-US" sz="950" dirty="0"/>
          </a:p>
        </p:txBody>
      </p:sp>
      <p:sp>
        <p:nvSpPr>
          <p:cNvPr id="17" name="Text 15"/>
          <p:cNvSpPr/>
          <p:nvPr/>
        </p:nvSpPr>
        <p:spPr>
          <a:xfrm>
            <a:off x="396835" y="3618548"/>
            <a:ext cx="6093381"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Official Standards:</a:t>
            </a:r>
            <a:r>
              <a:rPr lang="en-US" sz="750" dirty="0">
                <a:solidFill>
                  <a:srgbClr val="E5E0DF"/>
                </a:solidFill>
                <a:latin typeface="Roboto Light" pitchFamily="34" charset="0"/>
                <a:ea typeface="Roboto Light" pitchFamily="34" charset="-122"/>
                <a:cs typeface="Roboto Light" pitchFamily="34" charset="-120"/>
              </a:rPr>
              <a:t> IRC 35/67/99, MoRTH Guidelines, CPWD Schedule of Rates 2024</a:t>
            </a:r>
            <a:endParaRPr lang="en-US" sz="750" dirty="0"/>
          </a:p>
        </p:txBody>
      </p:sp>
      <p:sp>
        <p:nvSpPr>
          <p:cNvPr id="18" name="Text 16"/>
          <p:cNvSpPr/>
          <p:nvPr/>
        </p:nvSpPr>
        <p:spPr>
          <a:xfrm>
            <a:off x="396835" y="3811786"/>
            <a:ext cx="6093381"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Global Best Practices:</a:t>
            </a:r>
            <a:r>
              <a:rPr lang="en-US" sz="750" dirty="0">
                <a:solidFill>
                  <a:srgbClr val="E5E0DF"/>
                </a:solidFill>
                <a:latin typeface="Roboto Light" pitchFamily="34" charset="0"/>
                <a:ea typeface="Roboto Light" pitchFamily="34" charset="-122"/>
                <a:cs typeface="Roboto Light" pitchFamily="34" charset="-120"/>
              </a:rPr>
              <a:t> WHO Road Safety Manual, FHWA Proven Countermeasures</a:t>
            </a:r>
            <a:endParaRPr lang="en-US" sz="750" dirty="0"/>
          </a:p>
        </p:txBody>
      </p:sp>
      <p:sp>
        <p:nvSpPr>
          <p:cNvPr id="19" name="Text 17"/>
          <p:cNvSpPr/>
          <p:nvPr/>
        </p:nvSpPr>
        <p:spPr>
          <a:xfrm>
            <a:off x="396835" y="4005024"/>
            <a:ext cx="6093381"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Research Foundation:</a:t>
            </a:r>
            <a:r>
              <a:rPr lang="en-US" sz="750" dirty="0">
                <a:solidFill>
                  <a:srgbClr val="E5E0DF"/>
                </a:solidFill>
                <a:latin typeface="Roboto Light" pitchFamily="34" charset="0"/>
                <a:ea typeface="Roboto Light" pitchFamily="34" charset="-122"/>
                <a:cs typeface="Roboto Light" pitchFamily="34" charset="-120"/>
              </a:rPr>
              <a:t> 150+ peer-reviewed studies on intervention effectiveness</a:t>
            </a:r>
            <a:endParaRPr lang="en-US" sz="750" dirty="0"/>
          </a:p>
        </p:txBody>
      </p:sp>
      <p:sp>
        <p:nvSpPr>
          <p:cNvPr id="20" name="Text 18"/>
          <p:cNvSpPr/>
          <p:nvPr/>
        </p:nvSpPr>
        <p:spPr>
          <a:xfrm>
            <a:off x="396835" y="4198263"/>
            <a:ext cx="6093381"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Pricing Integration:</a:t>
            </a:r>
            <a:r>
              <a:rPr lang="en-US" sz="750" dirty="0">
                <a:solidFill>
                  <a:srgbClr val="E5E0DF"/>
                </a:solidFill>
                <a:latin typeface="Roboto Light" pitchFamily="34" charset="0"/>
                <a:ea typeface="Roboto Light" pitchFamily="34" charset="-122"/>
                <a:cs typeface="Roboto Light" pitchFamily="34" charset="-120"/>
              </a:rPr>
              <a:t> CPWD SOR + GeM marketplace for accurate cost estimation</a:t>
            </a:r>
            <a:endParaRPr lang="en-US" sz="750" dirty="0"/>
          </a:p>
        </p:txBody>
      </p:sp>
      <p:sp>
        <p:nvSpPr>
          <p:cNvPr id="21" name="Text 19"/>
          <p:cNvSpPr/>
          <p:nvPr/>
        </p:nvSpPr>
        <p:spPr>
          <a:xfrm>
            <a:off x="396835" y="4391501"/>
            <a:ext cx="6093381"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Quality Assurance:</a:t>
            </a:r>
            <a:r>
              <a:rPr lang="en-US" sz="750" dirty="0">
                <a:solidFill>
                  <a:srgbClr val="E5E0DF"/>
                </a:solidFill>
                <a:latin typeface="Roboto Light" pitchFamily="34" charset="0"/>
                <a:ea typeface="Roboto Light" pitchFamily="34" charset="-122"/>
                <a:cs typeface="Roboto Light" pitchFamily="34" charset="-120"/>
              </a:rPr>
              <a:t> 100% of citations manually validated against source documents</a:t>
            </a:r>
            <a:endParaRPr lang="en-US" sz="750" dirty="0"/>
          </a:p>
        </p:txBody>
      </p:sp>
      <p:sp>
        <p:nvSpPr>
          <p:cNvPr id="22" name="Text 20"/>
          <p:cNvSpPr/>
          <p:nvPr/>
        </p:nvSpPr>
        <p:spPr>
          <a:xfrm>
            <a:off x="396835" y="4639389"/>
            <a:ext cx="6093381" cy="475774"/>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Our database expansion represents </a:t>
            </a:r>
            <a:r>
              <a:rPr lang="en-US" sz="750" b="1" dirty="0">
                <a:solidFill>
                  <a:srgbClr val="E5E0DF"/>
                </a:solidFill>
                <a:latin typeface="Roboto Light" pitchFamily="34" charset="0"/>
                <a:ea typeface="Roboto Light" pitchFamily="34" charset="-122"/>
                <a:cs typeface="Roboto Light" pitchFamily="34" charset="-120"/>
              </a:rPr>
              <a:t>six times the baseline knowledge</a:t>
            </a:r>
            <a:r>
              <a:rPr lang="en-US" sz="750" dirty="0">
                <a:solidFill>
                  <a:srgbClr val="E5E0DF"/>
                </a:solidFill>
                <a:latin typeface="Roboto Light" pitchFamily="34" charset="0"/>
                <a:ea typeface="Roboto Light" pitchFamily="34" charset="-122"/>
                <a:cs typeface="Roboto Light" pitchFamily="34" charset="-120"/>
              </a:rPr>
              <a:t>, with each intervention enriched with problem types, cost ranges, predicted impact percentages, dependencies, conflicts, and verifiable citations. This isn't just more data — it's </a:t>
            </a:r>
            <a:r>
              <a:rPr lang="en-US" sz="750" b="1" dirty="0">
                <a:solidFill>
                  <a:srgbClr val="E5E0DF"/>
                </a:solidFill>
                <a:latin typeface="Roboto Light" pitchFamily="34" charset="0"/>
                <a:ea typeface="Roboto Light" pitchFamily="34" charset="-122"/>
                <a:cs typeface="Roboto Light" pitchFamily="34" charset="-120"/>
              </a:rPr>
              <a:t>structured intelligence</a:t>
            </a:r>
            <a:r>
              <a:rPr lang="en-US" sz="750" dirty="0">
                <a:solidFill>
                  <a:srgbClr val="E5E0DF"/>
                </a:solidFill>
                <a:latin typeface="Roboto Light" pitchFamily="34" charset="0"/>
                <a:ea typeface="Roboto Light" pitchFamily="34" charset="-122"/>
                <a:cs typeface="Roboto Light" pitchFamily="34" charset="-120"/>
              </a:rPr>
              <a:t> ready for AI reasoning.</a:t>
            </a:r>
            <a:endParaRPr lang="en-US" sz="750" dirty="0"/>
          </a:p>
        </p:txBody>
      </p:sp>
      <p:sp>
        <p:nvSpPr>
          <p:cNvPr id="23" name="Text 21"/>
          <p:cNvSpPr/>
          <p:nvPr/>
        </p:nvSpPr>
        <p:spPr>
          <a:xfrm>
            <a:off x="6739771" y="929521"/>
            <a:ext cx="1893570"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Local AI Technology Stack</a:t>
            </a:r>
            <a:endParaRPr lang="en-US" sz="1150" dirty="0"/>
          </a:p>
        </p:txBody>
      </p:sp>
      <p:pic>
        <p:nvPicPr>
          <p:cNvPr id="2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39771" y="1227058"/>
            <a:ext cx="248007" cy="248007"/>
          </a:xfrm>
          <a:prstGeom prst="rect">
            <a:avLst/>
          </a:prstGeom>
        </p:spPr>
      </p:pic>
      <p:sp>
        <p:nvSpPr>
          <p:cNvPr id="25" name="Text 22"/>
          <p:cNvSpPr/>
          <p:nvPr/>
        </p:nvSpPr>
        <p:spPr>
          <a:xfrm>
            <a:off x="6739771" y="1599009"/>
            <a:ext cx="1417796" cy="155019"/>
          </a:xfrm>
          <a:prstGeom prst="rect">
            <a:avLst/>
          </a:prstGeom>
          <a:noFill/>
          <a:ln/>
        </p:spPr>
        <p:txBody>
          <a:bodyPr wrap="none" lIns="0" tIns="0" rIns="0" bIns="0" rtlCol="0" anchor="t"/>
          <a:lstStyle/>
          <a:p>
            <a:pPr marL="0" indent="0" algn="l">
              <a:lnSpc>
                <a:spcPts val="1200"/>
              </a:lnSpc>
              <a:buNone/>
            </a:pPr>
            <a:r>
              <a:rPr lang="en-US" sz="950" dirty="0" err="1">
                <a:solidFill>
                  <a:srgbClr val="E5E0DF"/>
                </a:solidFill>
                <a:latin typeface="Poppins Light" pitchFamily="34" charset="0"/>
                <a:ea typeface="Poppins Light" pitchFamily="34" charset="-122"/>
                <a:cs typeface="Poppins Light" pitchFamily="34" charset="-120"/>
              </a:rPr>
              <a:t>Lmistral</a:t>
            </a:r>
            <a:r>
              <a:rPr lang="en-US" sz="950" dirty="0">
                <a:solidFill>
                  <a:srgbClr val="E5E0DF"/>
                </a:solidFill>
                <a:latin typeface="Poppins Light" pitchFamily="34" charset="0"/>
                <a:ea typeface="Poppins Light" pitchFamily="34" charset="-122"/>
                <a:cs typeface="Poppins Light" pitchFamily="34" charset="-120"/>
              </a:rPr>
              <a:t> 7 B GGUF</a:t>
            </a:r>
            <a:endParaRPr lang="en-US" sz="950" dirty="0"/>
          </a:p>
        </p:txBody>
      </p:sp>
      <p:sp>
        <p:nvSpPr>
          <p:cNvPr id="26" name="Text 23"/>
          <p:cNvSpPr/>
          <p:nvPr/>
        </p:nvSpPr>
        <p:spPr>
          <a:xfrm>
            <a:off x="6739771" y="1853208"/>
            <a:ext cx="7501295"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Local LLM providing context-aware reasoning with no cloud dependencies. Quantized for efficient operation on standard hardware.</a:t>
            </a:r>
            <a:endParaRPr lang="en-US" sz="750" dirty="0"/>
          </a:p>
        </p:txBody>
      </p:sp>
      <p:pic>
        <p:nvPicPr>
          <p:cNvPr id="2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39771" y="2210157"/>
            <a:ext cx="248007" cy="248007"/>
          </a:xfrm>
          <a:prstGeom prst="rect">
            <a:avLst/>
          </a:prstGeom>
        </p:spPr>
      </p:pic>
      <p:sp>
        <p:nvSpPr>
          <p:cNvPr id="28" name="Text 24"/>
          <p:cNvSpPr/>
          <p:nvPr/>
        </p:nvSpPr>
        <p:spPr>
          <a:xfrm>
            <a:off x="6739771" y="2582108"/>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ChromaDB + FAISS</a:t>
            </a:r>
            <a:endParaRPr lang="en-US" sz="950" dirty="0"/>
          </a:p>
        </p:txBody>
      </p:sp>
      <p:sp>
        <p:nvSpPr>
          <p:cNvPr id="29" name="Text 25"/>
          <p:cNvSpPr/>
          <p:nvPr/>
        </p:nvSpPr>
        <p:spPr>
          <a:xfrm>
            <a:off x="6739771" y="2836307"/>
            <a:ext cx="7501295"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Vector databases enabling sub-1-second semantic search across 300+ interventions with contextual understanding.</a:t>
            </a:r>
            <a:endParaRPr lang="en-US" sz="750" dirty="0"/>
          </a:p>
        </p:txBody>
      </p:sp>
      <p:pic>
        <p:nvPicPr>
          <p:cNvPr id="3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39771" y="3193256"/>
            <a:ext cx="248007" cy="248007"/>
          </a:xfrm>
          <a:prstGeom prst="rect">
            <a:avLst/>
          </a:prstGeom>
        </p:spPr>
      </p:pic>
      <p:sp>
        <p:nvSpPr>
          <p:cNvPr id="31" name="Text 26"/>
          <p:cNvSpPr/>
          <p:nvPr/>
        </p:nvSpPr>
        <p:spPr>
          <a:xfrm>
            <a:off x="6739771" y="3565208"/>
            <a:ext cx="1424464"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Sentence Transformers</a:t>
            </a:r>
            <a:endParaRPr lang="en-US" sz="950" dirty="0"/>
          </a:p>
        </p:txBody>
      </p:sp>
      <p:sp>
        <p:nvSpPr>
          <p:cNvPr id="32" name="Text 27"/>
          <p:cNvSpPr/>
          <p:nvPr/>
        </p:nvSpPr>
        <p:spPr>
          <a:xfrm>
            <a:off x="6739771" y="3819406"/>
            <a:ext cx="7501295"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All-MiniLM-L6-v2 embeddings for nuanced semantic matching of problem descriptions to interventions.</a:t>
            </a:r>
            <a:endParaRPr lang="en-US" sz="750" dirty="0"/>
          </a:p>
        </p:txBody>
      </p:sp>
      <p:pic>
        <p:nvPicPr>
          <p:cNvPr id="3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39771" y="4176355"/>
            <a:ext cx="248007" cy="248007"/>
          </a:xfrm>
          <a:prstGeom prst="rect">
            <a:avLst/>
          </a:prstGeom>
        </p:spPr>
      </p:pic>
      <p:sp>
        <p:nvSpPr>
          <p:cNvPr id="34" name="Text 28"/>
          <p:cNvSpPr/>
          <p:nvPr/>
        </p:nvSpPr>
        <p:spPr>
          <a:xfrm>
            <a:off x="6739771" y="4548307"/>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NetworkX</a:t>
            </a:r>
            <a:endParaRPr lang="en-US" sz="950" dirty="0"/>
          </a:p>
        </p:txBody>
      </p:sp>
      <p:sp>
        <p:nvSpPr>
          <p:cNvPr id="35" name="Text 29"/>
          <p:cNvSpPr/>
          <p:nvPr/>
        </p:nvSpPr>
        <p:spPr>
          <a:xfrm>
            <a:off x="6739771" y="4802505"/>
            <a:ext cx="7501295"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Graph engine managing 120+ dependency relationships, detecting conflicts and identifying synergies.</a:t>
            </a:r>
            <a:endParaRPr lang="en-US" sz="750" dirty="0"/>
          </a:p>
        </p:txBody>
      </p:sp>
      <p:pic>
        <p:nvPicPr>
          <p:cNvPr id="3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39771" y="5159454"/>
            <a:ext cx="248007" cy="248007"/>
          </a:xfrm>
          <a:prstGeom prst="rect">
            <a:avLst/>
          </a:prstGeom>
        </p:spPr>
      </p:pic>
      <p:sp>
        <p:nvSpPr>
          <p:cNvPr id="37" name="Text 30"/>
          <p:cNvSpPr/>
          <p:nvPr/>
        </p:nvSpPr>
        <p:spPr>
          <a:xfrm>
            <a:off x="6739771" y="5531406"/>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SciPy Optimization</a:t>
            </a:r>
            <a:endParaRPr lang="en-US" sz="950" dirty="0"/>
          </a:p>
        </p:txBody>
      </p:sp>
      <p:sp>
        <p:nvSpPr>
          <p:cNvPr id="38" name="Text 31"/>
          <p:cNvSpPr/>
          <p:nvPr/>
        </p:nvSpPr>
        <p:spPr>
          <a:xfrm>
            <a:off x="6739771" y="5785604"/>
            <a:ext cx="7501295"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Multi-objective optimization balancing cost, effectiveness, implementation time, and compliance.</a:t>
            </a:r>
            <a:endParaRPr lang="en-US" sz="750" dirty="0"/>
          </a:p>
        </p:txBody>
      </p:sp>
      <p:pic>
        <p:nvPicPr>
          <p:cNvPr id="39"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39771" y="6142553"/>
            <a:ext cx="248007" cy="248007"/>
          </a:xfrm>
          <a:prstGeom prst="rect">
            <a:avLst/>
          </a:prstGeom>
        </p:spPr>
      </p:pic>
      <p:sp>
        <p:nvSpPr>
          <p:cNvPr id="40" name="Text 32"/>
          <p:cNvSpPr/>
          <p:nvPr/>
        </p:nvSpPr>
        <p:spPr>
          <a:xfrm>
            <a:off x="6739771" y="6514505"/>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YOLOv8 (Optional)</a:t>
            </a:r>
            <a:endParaRPr lang="en-US" sz="950" dirty="0"/>
          </a:p>
        </p:txBody>
      </p:sp>
      <p:sp>
        <p:nvSpPr>
          <p:cNvPr id="41" name="Text 33"/>
          <p:cNvSpPr/>
          <p:nvPr/>
        </p:nvSpPr>
        <p:spPr>
          <a:xfrm>
            <a:off x="6739771" y="6768703"/>
            <a:ext cx="7501295"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Computer vision for automated road infrastructure detection and condition assessment from images.</a:t>
            </a:r>
            <a:endParaRPr lang="en-US" sz="750" dirty="0"/>
          </a:p>
        </p:txBody>
      </p:sp>
      <p:sp>
        <p:nvSpPr>
          <p:cNvPr id="42" name="Text 34"/>
          <p:cNvSpPr/>
          <p:nvPr/>
        </p:nvSpPr>
        <p:spPr>
          <a:xfrm>
            <a:off x="6739771" y="7038856"/>
            <a:ext cx="1947624" cy="155019"/>
          </a:xfrm>
          <a:prstGeom prst="rect">
            <a:avLst/>
          </a:prstGeom>
          <a:noFill/>
          <a:ln/>
        </p:spPr>
        <p:txBody>
          <a:bodyPr wrap="none" lIns="0" tIns="0" rIns="0" bIns="0" rtlCol="0" anchor="t"/>
          <a:lstStyle/>
          <a:p>
            <a:pPr marL="0" indent="0" algn="l">
              <a:lnSpc>
                <a:spcPts val="1200"/>
              </a:lnSpc>
              <a:buNone/>
            </a:pPr>
            <a:r>
              <a:rPr lang="en-US" sz="950" dirty="0">
                <a:solidFill>
                  <a:srgbClr val="F2F2F3"/>
                </a:solidFill>
                <a:latin typeface="Poppins Light" pitchFamily="34" charset="0"/>
                <a:ea typeface="Poppins Light" pitchFamily="34" charset="-122"/>
                <a:cs typeface="Poppins Light" pitchFamily="34" charset="-120"/>
              </a:rPr>
              <a:t>Dependency Graph Intelligence</a:t>
            </a:r>
            <a:endParaRPr lang="en-US" sz="950" dirty="0"/>
          </a:p>
        </p:txBody>
      </p:sp>
      <p:sp>
        <p:nvSpPr>
          <p:cNvPr id="43" name="Text 35"/>
          <p:cNvSpPr/>
          <p:nvPr/>
        </p:nvSpPr>
        <p:spPr>
          <a:xfrm>
            <a:off x="6739771" y="7293054"/>
            <a:ext cx="7501295" cy="475774"/>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Our graph engine maps complex intervention relationships, detecting conflicts like "speed humps contradict ambulance routes," identifying prerequisites like "STOP signs require advance warning signs 50m upstream," and suggesting synergies like "rumble strips + chevron signs = 40% more effective together." This prevents costly implementation mistakes and maximizes intervention effectiveness.</a:t>
            </a:r>
            <a:endParaRPr lang="en-US" sz="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 name="Text 0"/>
          <p:cNvSpPr/>
          <p:nvPr/>
        </p:nvSpPr>
        <p:spPr>
          <a:xfrm>
            <a:off x="396835" y="272891"/>
            <a:ext cx="5654635" cy="310158"/>
          </a:xfrm>
          <a:prstGeom prst="rect">
            <a:avLst/>
          </a:prstGeom>
          <a:noFill/>
          <a:ln/>
        </p:spPr>
        <p:txBody>
          <a:bodyPr wrap="none" lIns="0" tIns="0" rIns="0" bIns="0" rtlCol="0" anchor="t"/>
          <a:lstStyle/>
          <a:p>
            <a:pPr marL="0" indent="0" algn="l">
              <a:lnSpc>
                <a:spcPts val="2400"/>
              </a:lnSpc>
              <a:buNone/>
            </a:pPr>
            <a:r>
              <a:rPr lang="en-US" sz="1950" dirty="0">
                <a:solidFill>
                  <a:srgbClr val="F2F2F3"/>
                </a:solidFill>
                <a:latin typeface="Poppins Light" pitchFamily="34" charset="0"/>
                <a:ea typeface="Poppins Light" pitchFamily="34" charset="-122"/>
                <a:cs typeface="Poppins Light" pitchFamily="34" charset="-120"/>
              </a:rPr>
              <a:t>Live Demo: School Zone Safety Transformation</a:t>
            </a:r>
            <a:endParaRPr lang="en-US" sz="1950" dirty="0"/>
          </a:p>
        </p:txBody>
      </p:sp>
      <p:sp>
        <p:nvSpPr>
          <p:cNvPr id="3" name="Text 1"/>
          <p:cNvSpPr/>
          <p:nvPr/>
        </p:nvSpPr>
        <p:spPr>
          <a:xfrm>
            <a:off x="396835" y="622697"/>
            <a:ext cx="7107912" cy="155019"/>
          </a:xfrm>
          <a:prstGeom prst="rect">
            <a:avLst/>
          </a:prstGeom>
          <a:noFill/>
          <a:ln/>
        </p:spPr>
        <p:txBody>
          <a:bodyPr wrap="none" lIns="0" tIns="0" rIns="0" bIns="0" rtlCol="0" anchor="t"/>
          <a:lstStyle/>
          <a:p>
            <a:pPr marL="0" indent="0" algn="l">
              <a:lnSpc>
                <a:spcPts val="1200"/>
              </a:lnSpc>
              <a:buNone/>
            </a:pPr>
            <a:r>
              <a:rPr lang="en-US" sz="950" dirty="0">
                <a:solidFill>
                  <a:srgbClr val="F2F2F3"/>
                </a:solidFill>
                <a:latin typeface="Poppins Light" pitchFamily="34" charset="0"/>
                <a:ea typeface="Poppins Light" pitchFamily="34" charset="-122"/>
                <a:cs typeface="Poppins Light" pitchFamily="34" charset="-120"/>
              </a:rPr>
              <a:t>Example Query: "Faded zebra crossing at school zone intersection, high pedestrian traffic, approach speed 40 kmph"</a:t>
            </a:r>
            <a:endParaRPr lang="en-US" sz="950" dirty="0"/>
          </a:p>
        </p:txBody>
      </p:sp>
      <p:pic>
        <p:nvPicPr>
          <p:cNvPr id="4" name="Image 0" descr="preencoded.png"/>
          <p:cNvPicPr>
            <a:picLocks noChangeAspect="1"/>
          </p:cNvPicPr>
          <p:nvPr/>
        </p:nvPicPr>
        <p:blipFill>
          <a:blip r:embed="rId3"/>
          <a:stretch>
            <a:fillRect/>
          </a:stretch>
        </p:blipFill>
        <p:spPr>
          <a:xfrm>
            <a:off x="396835" y="1038106"/>
            <a:ext cx="5389483" cy="4042053"/>
          </a:xfrm>
          <a:prstGeom prst="rect">
            <a:avLst/>
          </a:prstGeom>
        </p:spPr>
      </p:pic>
      <p:sp>
        <p:nvSpPr>
          <p:cNvPr id="5" name="Text 2"/>
          <p:cNvSpPr/>
          <p:nvPr/>
        </p:nvSpPr>
        <p:spPr>
          <a:xfrm>
            <a:off x="396835" y="5191720"/>
            <a:ext cx="2568893"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How Routesit Processes Your Query</a:t>
            </a:r>
            <a:endParaRPr lang="en-US" sz="1150" dirty="0"/>
          </a:p>
        </p:txBody>
      </p:sp>
      <p:sp>
        <p:nvSpPr>
          <p:cNvPr id="6" name="Text 3"/>
          <p:cNvSpPr/>
          <p:nvPr/>
        </p:nvSpPr>
        <p:spPr>
          <a:xfrm>
            <a:off x="396835" y="5489258"/>
            <a:ext cx="99179" cy="123944"/>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Poppins Light" pitchFamily="34" charset="0"/>
                <a:ea typeface="Poppins Light" pitchFamily="34" charset="-122"/>
                <a:cs typeface="Poppins Light" pitchFamily="34" charset="-120"/>
              </a:rPr>
              <a:t>01</a:t>
            </a:r>
            <a:endParaRPr lang="en-US" sz="750" dirty="0"/>
          </a:p>
        </p:txBody>
      </p:sp>
      <p:sp>
        <p:nvSpPr>
          <p:cNvPr id="7" name="Shape 4"/>
          <p:cNvSpPr/>
          <p:nvPr/>
        </p:nvSpPr>
        <p:spPr>
          <a:xfrm>
            <a:off x="396835" y="5642491"/>
            <a:ext cx="5389483" cy="15240"/>
          </a:xfrm>
          <a:prstGeom prst="rect">
            <a:avLst/>
          </a:prstGeom>
          <a:solidFill>
            <a:srgbClr val="F2F2F3"/>
          </a:solidFill>
          <a:ln/>
        </p:spPr>
        <p:txBody>
          <a:bodyPr/>
          <a:lstStyle/>
          <a:p>
            <a:endParaRPr lang="en-US"/>
          </a:p>
        </p:txBody>
      </p:sp>
      <p:sp>
        <p:nvSpPr>
          <p:cNvPr id="8" name="Text 5"/>
          <p:cNvSpPr/>
          <p:nvPr/>
        </p:nvSpPr>
        <p:spPr>
          <a:xfrm>
            <a:off x="396835" y="5722501"/>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Semantic Search</a:t>
            </a:r>
            <a:endParaRPr lang="en-US" sz="950" dirty="0"/>
          </a:p>
        </p:txBody>
      </p:sp>
      <p:sp>
        <p:nvSpPr>
          <p:cNvPr id="9" name="Text 6"/>
          <p:cNvSpPr/>
          <p:nvPr/>
        </p:nvSpPr>
        <p:spPr>
          <a:xfrm>
            <a:off x="396835" y="5842009"/>
            <a:ext cx="5389483"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Identifies 15 relevant interventions from 300+ database using contextual embeddings</a:t>
            </a:r>
            <a:endParaRPr lang="en-US" sz="750" dirty="0"/>
          </a:p>
        </p:txBody>
      </p:sp>
      <p:sp>
        <p:nvSpPr>
          <p:cNvPr id="10" name="Text 7"/>
          <p:cNvSpPr/>
          <p:nvPr/>
        </p:nvSpPr>
        <p:spPr>
          <a:xfrm>
            <a:off x="396835" y="5985989"/>
            <a:ext cx="99179" cy="123944"/>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Poppins Light" pitchFamily="34" charset="0"/>
                <a:ea typeface="Poppins Light" pitchFamily="34" charset="-122"/>
                <a:cs typeface="Poppins Light" pitchFamily="34" charset="-120"/>
              </a:rPr>
              <a:t>02</a:t>
            </a:r>
            <a:endParaRPr lang="en-US" sz="750" dirty="0"/>
          </a:p>
        </p:txBody>
      </p:sp>
      <p:sp>
        <p:nvSpPr>
          <p:cNvPr id="11" name="Shape 8"/>
          <p:cNvSpPr/>
          <p:nvPr/>
        </p:nvSpPr>
        <p:spPr>
          <a:xfrm>
            <a:off x="396835" y="6139222"/>
            <a:ext cx="5389483" cy="15240"/>
          </a:xfrm>
          <a:prstGeom prst="rect">
            <a:avLst/>
          </a:prstGeom>
          <a:solidFill>
            <a:srgbClr val="F2F2F3"/>
          </a:solidFill>
          <a:ln/>
        </p:spPr>
        <p:txBody>
          <a:bodyPr/>
          <a:lstStyle/>
          <a:p>
            <a:r>
              <a:rPr lang="en-US" dirty="0"/>
              <a:t>z</a:t>
            </a:r>
          </a:p>
        </p:txBody>
      </p:sp>
      <p:sp>
        <p:nvSpPr>
          <p:cNvPr id="12" name="Text 9"/>
          <p:cNvSpPr/>
          <p:nvPr/>
        </p:nvSpPr>
        <p:spPr>
          <a:xfrm>
            <a:off x="396835" y="6219232"/>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LLM Analysis</a:t>
            </a:r>
            <a:endParaRPr lang="en-US" sz="950" dirty="0"/>
          </a:p>
        </p:txBody>
      </p:sp>
      <p:sp>
        <p:nvSpPr>
          <p:cNvPr id="13" name="Text 10"/>
          <p:cNvSpPr/>
          <p:nvPr/>
        </p:nvSpPr>
        <p:spPr>
          <a:xfrm>
            <a:off x="382131" y="6356482"/>
            <a:ext cx="5389483"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Reasons about context: school zone + high pedestrian risk + inadequate visibility</a:t>
            </a:r>
            <a:endParaRPr lang="en-US" sz="750" dirty="0"/>
          </a:p>
        </p:txBody>
      </p:sp>
      <p:sp>
        <p:nvSpPr>
          <p:cNvPr id="14" name="Text 11"/>
          <p:cNvSpPr/>
          <p:nvPr/>
        </p:nvSpPr>
        <p:spPr>
          <a:xfrm>
            <a:off x="404455" y="6558858"/>
            <a:ext cx="99179" cy="123944"/>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Poppins Light" pitchFamily="34" charset="0"/>
                <a:ea typeface="Poppins Light" pitchFamily="34" charset="-122"/>
                <a:cs typeface="Poppins Light" pitchFamily="34" charset="-120"/>
              </a:rPr>
              <a:t>03</a:t>
            </a:r>
            <a:endParaRPr lang="en-US" sz="750" dirty="0"/>
          </a:p>
        </p:txBody>
      </p:sp>
      <p:sp>
        <p:nvSpPr>
          <p:cNvPr id="15" name="Shape 12"/>
          <p:cNvSpPr/>
          <p:nvPr/>
        </p:nvSpPr>
        <p:spPr>
          <a:xfrm>
            <a:off x="396835" y="6711288"/>
            <a:ext cx="5389483" cy="15240"/>
          </a:xfrm>
          <a:prstGeom prst="rect">
            <a:avLst/>
          </a:prstGeom>
          <a:solidFill>
            <a:srgbClr val="F2F2F3"/>
          </a:solidFill>
          <a:ln/>
        </p:spPr>
        <p:txBody>
          <a:bodyPr/>
          <a:lstStyle/>
          <a:p>
            <a:endParaRPr lang="en-US"/>
          </a:p>
        </p:txBody>
      </p:sp>
      <p:sp>
        <p:nvSpPr>
          <p:cNvPr id="16" name="Text 13"/>
          <p:cNvSpPr/>
          <p:nvPr/>
        </p:nvSpPr>
        <p:spPr>
          <a:xfrm>
            <a:off x="382132" y="6791014"/>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Dependency Check</a:t>
            </a:r>
            <a:endParaRPr lang="en-US" sz="950" dirty="0"/>
          </a:p>
        </p:txBody>
      </p:sp>
      <p:sp>
        <p:nvSpPr>
          <p:cNvPr id="17" name="Text 14"/>
          <p:cNvSpPr/>
          <p:nvPr/>
        </p:nvSpPr>
        <p:spPr>
          <a:xfrm>
            <a:off x="382130" y="6907134"/>
            <a:ext cx="5389483"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Flags required complementary measures and detects potential conflicts</a:t>
            </a:r>
            <a:endParaRPr lang="en-US" sz="750" dirty="0"/>
          </a:p>
        </p:txBody>
      </p:sp>
      <p:sp>
        <p:nvSpPr>
          <p:cNvPr id="18" name="Text 15"/>
          <p:cNvSpPr/>
          <p:nvPr/>
        </p:nvSpPr>
        <p:spPr>
          <a:xfrm>
            <a:off x="393822" y="7156957"/>
            <a:ext cx="99179" cy="123944"/>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Poppins Light" pitchFamily="34" charset="0"/>
                <a:ea typeface="Poppins Light" pitchFamily="34" charset="-122"/>
                <a:cs typeface="Poppins Light" pitchFamily="34" charset="-120"/>
              </a:rPr>
              <a:t>04</a:t>
            </a:r>
            <a:endParaRPr lang="en-US" sz="750" dirty="0"/>
          </a:p>
        </p:txBody>
      </p:sp>
      <p:sp>
        <p:nvSpPr>
          <p:cNvPr id="19" name="Shape 16"/>
          <p:cNvSpPr/>
          <p:nvPr/>
        </p:nvSpPr>
        <p:spPr>
          <a:xfrm>
            <a:off x="404455" y="7322465"/>
            <a:ext cx="5389483" cy="15240"/>
          </a:xfrm>
          <a:prstGeom prst="rect">
            <a:avLst/>
          </a:prstGeom>
          <a:solidFill>
            <a:srgbClr val="F2F2F3"/>
          </a:solidFill>
          <a:ln/>
        </p:spPr>
        <p:txBody>
          <a:bodyPr/>
          <a:lstStyle/>
          <a:p>
            <a:endParaRPr lang="en-US"/>
          </a:p>
        </p:txBody>
      </p:sp>
      <p:sp>
        <p:nvSpPr>
          <p:cNvPr id="20" name="Text 17"/>
          <p:cNvSpPr/>
          <p:nvPr/>
        </p:nvSpPr>
        <p:spPr>
          <a:xfrm>
            <a:off x="397443" y="7355315"/>
            <a:ext cx="1261586"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Scenario Generation</a:t>
            </a:r>
            <a:endParaRPr lang="en-US" sz="950" dirty="0"/>
          </a:p>
        </p:txBody>
      </p:sp>
      <p:sp>
        <p:nvSpPr>
          <p:cNvPr id="21" name="Text 18"/>
          <p:cNvSpPr/>
          <p:nvPr/>
        </p:nvSpPr>
        <p:spPr>
          <a:xfrm>
            <a:off x="382130" y="7459364"/>
            <a:ext cx="5004058" cy="137159"/>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Optimizes three-tiered options balancing cost, effectiveness, and urgency</a:t>
            </a:r>
            <a:endParaRPr lang="en-US" sz="750" dirty="0"/>
          </a:p>
        </p:txBody>
      </p:sp>
      <p:sp>
        <p:nvSpPr>
          <p:cNvPr id="22" name="Text 19"/>
          <p:cNvSpPr/>
          <p:nvPr/>
        </p:nvSpPr>
        <p:spPr>
          <a:xfrm>
            <a:off x="6035873" y="1025723"/>
            <a:ext cx="2378154"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Tiered Recommendation Output</a:t>
            </a:r>
            <a:endParaRPr lang="en-US" sz="1150" dirty="0"/>
          </a:p>
        </p:txBody>
      </p:sp>
      <p:sp>
        <p:nvSpPr>
          <p:cNvPr id="23" name="Shape 20"/>
          <p:cNvSpPr/>
          <p:nvPr/>
        </p:nvSpPr>
        <p:spPr>
          <a:xfrm>
            <a:off x="6035873" y="1323261"/>
            <a:ext cx="8205192" cy="1662589"/>
          </a:xfrm>
          <a:prstGeom prst="roundRect">
            <a:avLst>
              <a:gd name="adj" fmla="val 2507"/>
            </a:avLst>
          </a:prstGeom>
          <a:noFill/>
          <a:ln w="7620">
            <a:solidFill>
              <a:srgbClr val="FFFFFF">
                <a:alpha val="24000"/>
              </a:srgbClr>
            </a:solidFill>
            <a:prstDash val="solid"/>
          </a:ln>
        </p:spPr>
        <p:txBody>
          <a:bodyPr/>
          <a:lstStyle/>
          <a:p>
            <a:endParaRPr lang="en-US"/>
          </a:p>
        </p:txBody>
      </p:sp>
      <p:sp>
        <p:nvSpPr>
          <p:cNvPr id="24" name="Shape 21"/>
          <p:cNvSpPr/>
          <p:nvPr/>
        </p:nvSpPr>
        <p:spPr>
          <a:xfrm>
            <a:off x="6043493" y="1330881"/>
            <a:ext cx="8189952" cy="292894"/>
          </a:xfrm>
          <a:prstGeom prst="rect">
            <a:avLst/>
          </a:prstGeom>
          <a:solidFill>
            <a:srgbClr val="FFFFFF">
              <a:alpha val="4000"/>
            </a:srgbClr>
          </a:solidFill>
          <a:ln/>
        </p:spPr>
        <p:txBody>
          <a:bodyPr/>
          <a:lstStyle/>
          <a:p>
            <a:endParaRPr lang="en-US"/>
          </a:p>
        </p:txBody>
      </p:sp>
      <p:sp>
        <p:nvSpPr>
          <p:cNvPr id="25" name="Text 22"/>
          <p:cNvSpPr/>
          <p:nvPr/>
        </p:nvSpPr>
        <p:spPr>
          <a:xfrm>
            <a:off x="6142792" y="1398032"/>
            <a:ext cx="1435775" cy="158591"/>
          </a:xfrm>
          <a:prstGeom prst="rect">
            <a:avLst/>
          </a:prstGeom>
          <a:noFill/>
          <a:ln/>
        </p:spPr>
        <p:txBody>
          <a:bodyPr wrap="non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Scenario</a:t>
            </a:r>
            <a:endParaRPr lang="en-US" sz="750" dirty="0"/>
          </a:p>
        </p:txBody>
      </p:sp>
      <p:sp>
        <p:nvSpPr>
          <p:cNvPr id="26" name="Text 23"/>
          <p:cNvSpPr/>
          <p:nvPr/>
        </p:nvSpPr>
        <p:spPr>
          <a:xfrm>
            <a:off x="7784544" y="1398032"/>
            <a:ext cx="2660452" cy="158591"/>
          </a:xfrm>
          <a:prstGeom prst="rect">
            <a:avLst/>
          </a:prstGeom>
          <a:noFill/>
          <a:ln/>
        </p:spPr>
        <p:txBody>
          <a:bodyPr wrap="non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Interventions</a:t>
            </a:r>
            <a:endParaRPr lang="en-US" sz="750" dirty="0"/>
          </a:p>
        </p:txBody>
      </p:sp>
      <p:sp>
        <p:nvSpPr>
          <p:cNvPr id="27" name="Text 24"/>
          <p:cNvSpPr/>
          <p:nvPr/>
        </p:nvSpPr>
        <p:spPr>
          <a:xfrm>
            <a:off x="10650974" y="1398032"/>
            <a:ext cx="1022509" cy="158591"/>
          </a:xfrm>
          <a:prstGeom prst="rect">
            <a:avLst/>
          </a:prstGeom>
          <a:noFill/>
          <a:ln/>
        </p:spPr>
        <p:txBody>
          <a:bodyPr wrap="non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Cost</a:t>
            </a:r>
            <a:endParaRPr lang="en-US" sz="750" dirty="0"/>
          </a:p>
        </p:txBody>
      </p:sp>
      <p:sp>
        <p:nvSpPr>
          <p:cNvPr id="28" name="Text 25"/>
          <p:cNvSpPr/>
          <p:nvPr/>
        </p:nvSpPr>
        <p:spPr>
          <a:xfrm>
            <a:off x="11879461" y="1398032"/>
            <a:ext cx="1022509" cy="158591"/>
          </a:xfrm>
          <a:prstGeom prst="rect">
            <a:avLst/>
          </a:prstGeom>
          <a:noFill/>
          <a:ln/>
        </p:spPr>
        <p:txBody>
          <a:bodyPr wrap="non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Impact</a:t>
            </a:r>
            <a:endParaRPr lang="en-US" sz="750" dirty="0"/>
          </a:p>
        </p:txBody>
      </p:sp>
      <p:sp>
        <p:nvSpPr>
          <p:cNvPr id="29" name="Text 26"/>
          <p:cNvSpPr/>
          <p:nvPr/>
        </p:nvSpPr>
        <p:spPr>
          <a:xfrm>
            <a:off x="13107948" y="1398032"/>
            <a:ext cx="1026319" cy="158591"/>
          </a:xfrm>
          <a:prstGeom prst="rect">
            <a:avLst/>
          </a:prstGeom>
          <a:noFill/>
          <a:ln/>
        </p:spPr>
        <p:txBody>
          <a:bodyPr wrap="non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Timeline</a:t>
            </a:r>
            <a:endParaRPr lang="en-US" sz="750" dirty="0"/>
          </a:p>
        </p:txBody>
      </p:sp>
      <p:sp>
        <p:nvSpPr>
          <p:cNvPr id="30" name="Shape 27"/>
          <p:cNvSpPr/>
          <p:nvPr/>
        </p:nvSpPr>
        <p:spPr>
          <a:xfrm>
            <a:off x="6043493" y="1623774"/>
            <a:ext cx="8189952" cy="451485"/>
          </a:xfrm>
          <a:prstGeom prst="rect">
            <a:avLst/>
          </a:prstGeom>
          <a:solidFill>
            <a:srgbClr val="000000">
              <a:alpha val="4000"/>
            </a:srgbClr>
          </a:solidFill>
          <a:ln/>
        </p:spPr>
        <p:txBody>
          <a:bodyPr/>
          <a:lstStyle/>
          <a:p>
            <a:endParaRPr lang="en-US"/>
          </a:p>
        </p:txBody>
      </p:sp>
      <p:sp>
        <p:nvSpPr>
          <p:cNvPr id="31" name="Text 28"/>
          <p:cNvSpPr/>
          <p:nvPr/>
        </p:nvSpPr>
        <p:spPr>
          <a:xfrm>
            <a:off x="6142792" y="1690926"/>
            <a:ext cx="1435775" cy="158591"/>
          </a:xfrm>
          <a:prstGeom prst="rect">
            <a:avLst/>
          </a:prstGeom>
          <a:noFill/>
          <a:ln/>
        </p:spPr>
        <p:txBody>
          <a:bodyPr wrap="non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Quick Fix</a:t>
            </a:r>
            <a:endParaRPr lang="en-US" sz="750" dirty="0"/>
          </a:p>
        </p:txBody>
      </p:sp>
      <p:sp>
        <p:nvSpPr>
          <p:cNvPr id="32" name="Text 29"/>
          <p:cNvSpPr/>
          <p:nvPr/>
        </p:nvSpPr>
        <p:spPr>
          <a:xfrm>
            <a:off x="7784544" y="1690926"/>
            <a:ext cx="2660452"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Repaint crossing with high-visibility thermoplastic (IRC35-2015)</a:t>
            </a:r>
            <a:endParaRPr lang="en-US" sz="750" dirty="0"/>
          </a:p>
        </p:txBody>
      </p:sp>
      <p:sp>
        <p:nvSpPr>
          <p:cNvPr id="33" name="Text 30"/>
          <p:cNvSpPr/>
          <p:nvPr/>
        </p:nvSpPr>
        <p:spPr>
          <a:xfrm>
            <a:off x="10650974" y="1690926"/>
            <a:ext cx="1022509"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₹15,000</a:t>
            </a:r>
            <a:endParaRPr lang="en-US" sz="750" dirty="0"/>
          </a:p>
        </p:txBody>
      </p:sp>
      <p:sp>
        <p:nvSpPr>
          <p:cNvPr id="34" name="Text 31"/>
          <p:cNvSpPr/>
          <p:nvPr/>
        </p:nvSpPr>
        <p:spPr>
          <a:xfrm>
            <a:off x="11879461" y="1690926"/>
            <a:ext cx="1022509"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30% accident reduction</a:t>
            </a:r>
            <a:endParaRPr lang="en-US" sz="750" dirty="0"/>
          </a:p>
        </p:txBody>
      </p:sp>
      <p:sp>
        <p:nvSpPr>
          <p:cNvPr id="35" name="Text 32"/>
          <p:cNvSpPr/>
          <p:nvPr/>
        </p:nvSpPr>
        <p:spPr>
          <a:xfrm>
            <a:off x="13107948" y="1690926"/>
            <a:ext cx="1026319"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2 days</a:t>
            </a:r>
            <a:endParaRPr lang="en-US" sz="750" dirty="0"/>
          </a:p>
        </p:txBody>
      </p:sp>
      <p:sp>
        <p:nvSpPr>
          <p:cNvPr id="36" name="Shape 33"/>
          <p:cNvSpPr/>
          <p:nvPr/>
        </p:nvSpPr>
        <p:spPr>
          <a:xfrm>
            <a:off x="6043493" y="2075259"/>
            <a:ext cx="8189952" cy="451485"/>
          </a:xfrm>
          <a:prstGeom prst="rect">
            <a:avLst/>
          </a:prstGeom>
          <a:solidFill>
            <a:srgbClr val="FFFFFF">
              <a:alpha val="4000"/>
            </a:srgbClr>
          </a:solidFill>
          <a:ln/>
        </p:spPr>
        <p:txBody>
          <a:bodyPr/>
          <a:lstStyle/>
          <a:p>
            <a:endParaRPr lang="en-US"/>
          </a:p>
        </p:txBody>
      </p:sp>
      <p:sp>
        <p:nvSpPr>
          <p:cNvPr id="37" name="Text 34"/>
          <p:cNvSpPr/>
          <p:nvPr/>
        </p:nvSpPr>
        <p:spPr>
          <a:xfrm>
            <a:off x="6142792" y="2142411"/>
            <a:ext cx="1435775" cy="158591"/>
          </a:xfrm>
          <a:prstGeom prst="rect">
            <a:avLst/>
          </a:prstGeom>
          <a:noFill/>
          <a:ln/>
        </p:spPr>
        <p:txBody>
          <a:bodyPr wrap="non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Enhanced</a:t>
            </a:r>
            <a:r>
              <a:rPr lang="en-US" sz="750" dirty="0">
                <a:solidFill>
                  <a:srgbClr val="E5E0DF"/>
                </a:solidFill>
                <a:latin typeface="Roboto Light" pitchFamily="34" charset="0"/>
                <a:ea typeface="Roboto Light" pitchFamily="34" charset="-122"/>
                <a:cs typeface="Roboto Light" pitchFamily="34" charset="-120"/>
              </a:rPr>
              <a:t> </a:t>
            </a:r>
            <a:r>
              <a:rPr lang="en-US" sz="750" dirty="0">
                <a:solidFill>
                  <a:srgbClr val="000000"/>
                </a:solidFill>
                <a:latin typeface="Roboto Light" pitchFamily="34" charset="0"/>
                <a:ea typeface="Roboto Light" pitchFamily="34" charset="-122"/>
                <a:cs typeface="Roboto Light" pitchFamily="34" charset="-120"/>
              </a:rPr>
              <a:t>⭐</a:t>
            </a:r>
            <a:endParaRPr lang="en-US" sz="750" dirty="0"/>
          </a:p>
        </p:txBody>
      </p:sp>
      <p:sp>
        <p:nvSpPr>
          <p:cNvPr id="38" name="Text 35"/>
          <p:cNvSpPr/>
          <p:nvPr/>
        </p:nvSpPr>
        <p:spPr>
          <a:xfrm>
            <a:off x="7784544" y="2142411"/>
            <a:ext cx="2660452"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Repaint + Solar LED flashers + Advance warning signs at 50m</a:t>
            </a:r>
            <a:endParaRPr lang="en-US" sz="750" dirty="0"/>
          </a:p>
        </p:txBody>
      </p:sp>
      <p:sp>
        <p:nvSpPr>
          <p:cNvPr id="39" name="Text 36"/>
          <p:cNvSpPr/>
          <p:nvPr/>
        </p:nvSpPr>
        <p:spPr>
          <a:xfrm>
            <a:off x="10650974" y="2142411"/>
            <a:ext cx="1022509"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₹85,000</a:t>
            </a:r>
            <a:endParaRPr lang="en-US" sz="750" dirty="0"/>
          </a:p>
        </p:txBody>
      </p:sp>
      <p:sp>
        <p:nvSpPr>
          <p:cNvPr id="40" name="Text 37"/>
          <p:cNvSpPr/>
          <p:nvPr/>
        </p:nvSpPr>
        <p:spPr>
          <a:xfrm>
            <a:off x="11879461" y="2142411"/>
            <a:ext cx="1022509"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55% accident reduction</a:t>
            </a:r>
            <a:endParaRPr lang="en-US" sz="750" dirty="0"/>
          </a:p>
        </p:txBody>
      </p:sp>
      <p:sp>
        <p:nvSpPr>
          <p:cNvPr id="41" name="Text 38"/>
          <p:cNvSpPr/>
          <p:nvPr/>
        </p:nvSpPr>
        <p:spPr>
          <a:xfrm>
            <a:off x="13107948" y="2142411"/>
            <a:ext cx="1026319"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1 week</a:t>
            </a:r>
            <a:endParaRPr lang="en-US" sz="750" dirty="0"/>
          </a:p>
        </p:txBody>
      </p:sp>
      <p:sp>
        <p:nvSpPr>
          <p:cNvPr id="42" name="Shape 39"/>
          <p:cNvSpPr/>
          <p:nvPr/>
        </p:nvSpPr>
        <p:spPr>
          <a:xfrm>
            <a:off x="6043493" y="2526744"/>
            <a:ext cx="8189952" cy="451485"/>
          </a:xfrm>
          <a:prstGeom prst="rect">
            <a:avLst/>
          </a:prstGeom>
          <a:solidFill>
            <a:srgbClr val="000000">
              <a:alpha val="4000"/>
            </a:srgbClr>
          </a:solidFill>
          <a:ln/>
        </p:spPr>
        <p:txBody>
          <a:bodyPr/>
          <a:lstStyle/>
          <a:p>
            <a:endParaRPr lang="en-US"/>
          </a:p>
        </p:txBody>
      </p:sp>
      <p:sp>
        <p:nvSpPr>
          <p:cNvPr id="43" name="Text 40"/>
          <p:cNvSpPr/>
          <p:nvPr/>
        </p:nvSpPr>
        <p:spPr>
          <a:xfrm>
            <a:off x="6142792" y="2593896"/>
            <a:ext cx="1435775" cy="158591"/>
          </a:xfrm>
          <a:prstGeom prst="rect">
            <a:avLst/>
          </a:prstGeom>
          <a:noFill/>
          <a:ln/>
        </p:spPr>
        <p:txBody>
          <a:bodyPr wrap="non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Comprehensive</a:t>
            </a:r>
            <a:endParaRPr lang="en-US" sz="750" dirty="0"/>
          </a:p>
        </p:txBody>
      </p:sp>
      <p:sp>
        <p:nvSpPr>
          <p:cNvPr id="44" name="Text 41"/>
          <p:cNvSpPr/>
          <p:nvPr/>
        </p:nvSpPr>
        <p:spPr>
          <a:xfrm>
            <a:off x="7784544" y="2593896"/>
            <a:ext cx="2660452"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Complete redesign + Signalization + Speed humps + Refuge island</a:t>
            </a:r>
            <a:endParaRPr lang="en-US" sz="750" dirty="0"/>
          </a:p>
        </p:txBody>
      </p:sp>
      <p:sp>
        <p:nvSpPr>
          <p:cNvPr id="45" name="Text 42"/>
          <p:cNvSpPr/>
          <p:nvPr/>
        </p:nvSpPr>
        <p:spPr>
          <a:xfrm>
            <a:off x="10650974" y="2593896"/>
            <a:ext cx="1022509"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₹2,50,000</a:t>
            </a:r>
            <a:endParaRPr lang="en-US" sz="750" dirty="0"/>
          </a:p>
        </p:txBody>
      </p:sp>
      <p:sp>
        <p:nvSpPr>
          <p:cNvPr id="46" name="Text 43"/>
          <p:cNvSpPr/>
          <p:nvPr/>
        </p:nvSpPr>
        <p:spPr>
          <a:xfrm>
            <a:off x="11879461" y="2593896"/>
            <a:ext cx="1022509"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75% accident reduction</a:t>
            </a:r>
            <a:endParaRPr lang="en-US" sz="750" dirty="0"/>
          </a:p>
        </p:txBody>
      </p:sp>
      <p:sp>
        <p:nvSpPr>
          <p:cNvPr id="47" name="Text 44"/>
          <p:cNvSpPr/>
          <p:nvPr/>
        </p:nvSpPr>
        <p:spPr>
          <a:xfrm>
            <a:off x="13107948" y="2593896"/>
            <a:ext cx="1026319"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3 weeks</a:t>
            </a:r>
            <a:endParaRPr lang="en-US" sz="750" dirty="0"/>
          </a:p>
        </p:txBody>
      </p:sp>
      <p:sp>
        <p:nvSpPr>
          <p:cNvPr id="48" name="Shape 45"/>
          <p:cNvSpPr/>
          <p:nvPr/>
        </p:nvSpPr>
        <p:spPr>
          <a:xfrm>
            <a:off x="6035873" y="3097411"/>
            <a:ext cx="8205192" cy="834152"/>
          </a:xfrm>
          <a:prstGeom prst="roundRect">
            <a:avLst>
              <a:gd name="adj" fmla="val 4997"/>
            </a:avLst>
          </a:prstGeom>
          <a:solidFill>
            <a:srgbClr val="252528"/>
          </a:solidFill>
          <a:ln/>
        </p:spPr>
        <p:txBody>
          <a:bodyPr/>
          <a:lstStyle/>
          <a:p>
            <a:endParaRPr lang="en-US"/>
          </a:p>
        </p:txBody>
      </p:sp>
      <p:pic>
        <p:nvPicPr>
          <p:cNvPr id="49" name="Image 1" descr="preencoded.png"/>
          <p:cNvPicPr>
            <a:picLocks noChangeAspect="1"/>
          </p:cNvPicPr>
          <p:nvPr/>
        </p:nvPicPr>
        <p:blipFill>
          <a:blip r:embed="rId4"/>
          <a:stretch>
            <a:fillRect/>
          </a:stretch>
        </p:blipFill>
        <p:spPr>
          <a:xfrm>
            <a:off x="6135053" y="3227189"/>
            <a:ext cx="155019" cy="123944"/>
          </a:xfrm>
          <a:prstGeom prst="rect">
            <a:avLst/>
          </a:prstGeom>
        </p:spPr>
      </p:pic>
      <p:sp>
        <p:nvSpPr>
          <p:cNvPr id="50" name="Text 46"/>
          <p:cNvSpPr/>
          <p:nvPr/>
        </p:nvSpPr>
        <p:spPr>
          <a:xfrm>
            <a:off x="6389251" y="3221355"/>
            <a:ext cx="2343983" cy="155019"/>
          </a:xfrm>
          <a:prstGeom prst="rect">
            <a:avLst/>
          </a:prstGeom>
          <a:noFill/>
          <a:ln/>
        </p:spPr>
        <p:txBody>
          <a:bodyPr wrap="none" lIns="0" tIns="0" rIns="0" bIns="0" rtlCol="0" anchor="t"/>
          <a:lstStyle/>
          <a:p>
            <a:pPr marL="0" indent="0" algn="l">
              <a:lnSpc>
                <a:spcPts val="1200"/>
              </a:lnSpc>
              <a:buNone/>
            </a:pPr>
            <a:r>
              <a:rPr lang="en-US" sz="950" dirty="0">
                <a:solidFill>
                  <a:srgbClr val="000000"/>
                </a:solidFill>
                <a:latin typeface="Poppins Light" pitchFamily="34" charset="0"/>
                <a:ea typeface="Poppins Light" pitchFamily="34" charset="-122"/>
                <a:cs typeface="Poppins Light" pitchFamily="34" charset="-120"/>
              </a:rPr>
              <a:t>⭐</a:t>
            </a:r>
            <a:r>
              <a:rPr lang="en-US" sz="950" dirty="0">
                <a:solidFill>
                  <a:srgbClr val="FFFFFF"/>
                </a:solidFill>
                <a:latin typeface="Poppins Light" pitchFamily="34" charset="0"/>
                <a:ea typeface="Poppins Light" pitchFamily="34" charset="-122"/>
                <a:cs typeface="Poppins Light" pitchFamily="34" charset="-120"/>
              </a:rPr>
              <a:t> Recommended: Enhanced Solution</a:t>
            </a:r>
            <a:endParaRPr lang="en-US" sz="950" dirty="0"/>
          </a:p>
        </p:txBody>
      </p:sp>
      <p:sp>
        <p:nvSpPr>
          <p:cNvPr id="51" name="Text 47"/>
          <p:cNvSpPr/>
          <p:nvPr/>
        </p:nvSpPr>
        <p:spPr>
          <a:xfrm>
            <a:off x="6389251" y="3475553"/>
            <a:ext cx="7752636" cy="317183"/>
          </a:xfrm>
          <a:prstGeom prst="rect">
            <a:avLst/>
          </a:prstGeom>
          <a:noFill/>
          <a:ln/>
        </p:spPr>
        <p:txBody>
          <a:bodyPr wrap="square" lIns="0" tIns="0" rIns="0" bIns="0" rtlCol="0" anchor="t"/>
          <a:lstStyle/>
          <a:p>
            <a:pPr marL="0" indent="0" algn="l">
              <a:lnSpc>
                <a:spcPts val="1250"/>
              </a:lnSpc>
              <a:buNone/>
            </a:pPr>
            <a:r>
              <a:rPr lang="en-US" sz="750" b="1" dirty="0">
                <a:solidFill>
                  <a:srgbClr val="FFFFFF"/>
                </a:solidFill>
                <a:latin typeface="Roboto Light" pitchFamily="34" charset="0"/>
                <a:ea typeface="Roboto Light" pitchFamily="34" charset="-122"/>
                <a:cs typeface="Roboto Light" pitchFamily="34" charset="-120"/>
              </a:rPr>
              <a:t>Why this choice?</a:t>
            </a:r>
            <a:r>
              <a:rPr lang="en-US" sz="750" dirty="0">
                <a:solidFill>
                  <a:srgbClr val="FFFFFF"/>
                </a:solidFill>
                <a:latin typeface="Roboto Light" pitchFamily="34" charset="0"/>
                <a:ea typeface="Roboto Light" pitchFamily="34" charset="-122"/>
                <a:cs typeface="Roboto Light" pitchFamily="34" charset="-120"/>
              </a:rPr>
              <a:t> Optimal cost effectiveness for school zones based on similar implementations. Provides substantial safety improvement (55% reduction) at reasonable cost (₹85,000), with quick implementation timeline suitable for urgent school zone needs.</a:t>
            </a:r>
            <a:endParaRPr lang="en-US" sz="750" dirty="0"/>
          </a:p>
        </p:txBody>
      </p:sp>
      <p:sp>
        <p:nvSpPr>
          <p:cNvPr id="52" name="Text 48"/>
          <p:cNvSpPr/>
          <p:nvPr/>
        </p:nvSpPr>
        <p:spPr>
          <a:xfrm>
            <a:off x="6035873" y="4043124"/>
            <a:ext cx="2803684" cy="155019"/>
          </a:xfrm>
          <a:prstGeom prst="rect">
            <a:avLst/>
          </a:prstGeom>
          <a:noFill/>
          <a:ln/>
        </p:spPr>
        <p:txBody>
          <a:bodyPr wrap="none" lIns="0" tIns="0" rIns="0" bIns="0" rtlCol="0" anchor="t"/>
          <a:lstStyle/>
          <a:p>
            <a:pPr marL="0" indent="0" algn="l">
              <a:lnSpc>
                <a:spcPts val="1200"/>
              </a:lnSpc>
              <a:buNone/>
            </a:pPr>
            <a:r>
              <a:rPr lang="en-US" sz="950" dirty="0">
                <a:solidFill>
                  <a:srgbClr val="F2F2F3"/>
                </a:solidFill>
                <a:latin typeface="Poppins Light" pitchFamily="34" charset="0"/>
                <a:ea typeface="Poppins Light" pitchFamily="34" charset="-122"/>
                <a:cs typeface="Poppins Light" pitchFamily="34" charset="-120"/>
              </a:rPr>
              <a:t>Implementation Details for Enhanced Solution</a:t>
            </a:r>
            <a:endParaRPr lang="en-US" sz="950" dirty="0"/>
          </a:p>
        </p:txBody>
      </p:sp>
      <p:sp>
        <p:nvSpPr>
          <p:cNvPr id="53" name="Text 49"/>
          <p:cNvSpPr/>
          <p:nvPr/>
        </p:nvSpPr>
        <p:spPr>
          <a:xfrm>
            <a:off x="6035873" y="4297323"/>
            <a:ext cx="8205192"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Materials Specified:</a:t>
            </a:r>
            <a:r>
              <a:rPr lang="en-US" sz="750" dirty="0">
                <a:solidFill>
                  <a:srgbClr val="E5E0DF"/>
                </a:solidFill>
                <a:latin typeface="Roboto Light" pitchFamily="34" charset="0"/>
                <a:ea typeface="Roboto Light" pitchFamily="34" charset="-122"/>
                <a:cs typeface="Roboto Light" pitchFamily="34" charset="-120"/>
              </a:rPr>
              <a:t> High visibility thermoplastic paint (Type-II per IRC35-2015 Clause 7.2), solar-powered LED rectangular rapid flashing beacons</a:t>
            </a:r>
            <a:endParaRPr lang="en-US" sz="750" dirty="0"/>
          </a:p>
        </p:txBody>
      </p:sp>
      <p:sp>
        <p:nvSpPr>
          <p:cNvPr id="54" name="Text 50"/>
          <p:cNvSpPr/>
          <p:nvPr/>
        </p:nvSpPr>
        <p:spPr>
          <a:xfrm>
            <a:off x="6035873" y="4490561"/>
            <a:ext cx="8205192"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Dependencies Detected:</a:t>
            </a:r>
            <a:r>
              <a:rPr lang="en-US" sz="750" dirty="0">
                <a:solidFill>
                  <a:srgbClr val="E5E0DF"/>
                </a:solidFill>
                <a:latin typeface="Roboto Light" pitchFamily="34" charset="0"/>
                <a:ea typeface="Roboto Light" pitchFamily="34" charset="-122"/>
                <a:cs typeface="Roboto Light" pitchFamily="34" charset="-120"/>
              </a:rPr>
              <a:t> Must install advance warning sign 50m before crossing per IRC67-2012; ensure clear sight distance of 75m minimum</a:t>
            </a:r>
            <a:endParaRPr lang="en-US" sz="750" dirty="0"/>
          </a:p>
        </p:txBody>
      </p:sp>
      <p:sp>
        <p:nvSpPr>
          <p:cNvPr id="55" name="Text 51"/>
          <p:cNvSpPr/>
          <p:nvPr/>
        </p:nvSpPr>
        <p:spPr>
          <a:xfrm>
            <a:off x="6035873" y="4683800"/>
            <a:ext cx="8205192"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Compliance References:</a:t>
            </a:r>
            <a:r>
              <a:rPr lang="en-US" sz="750" dirty="0">
                <a:solidFill>
                  <a:srgbClr val="E5E0DF"/>
                </a:solidFill>
                <a:latin typeface="Roboto Light" pitchFamily="34" charset="0"/>
                <a:ea typeface="Roboto Light" pitchFamily="34" charset="-122"/>
                <a:cs typeface="Roboto Light" pitchFamily="34" charset="-120"/>
              </a:rPr>
              <a:t> IRC35-2015 Clause 7.2, MoRTH School Zone Guidelines 2020, IRC99-2018 for signage specifications</a:t>
            </a:r>
            <a:endParaRPr lang="en-US" sz="750" dirty="0"/>
          </a:p>
        </p:txBody>
      </p:sp>
      <p:sp>
        <p:nvSpPr>
          <p:cNvPr id="56" name="Text 52"/>
          <p:cNvSpPr/>
          <p:nvPr/>
        </p:nvSpPr>
        <p:spPr>
          <a:xfrm>
            <a:off x="6035873" y="4877038"/>
            <a:ext cx="8205192"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Predicted Impact:</a:t>
            </a:r>
            <a:r>
              <a:rPr lang="en-US" sz="750" dirty="0">
                <a:solidFill>
                  <a:srgbClr val="E5E0DF"/>
                </a:solidFill>
                <a:latin typeface="Roboto Light" pitchFamily="34" charset="0"/>
                <a:ea typeface="Roboto Light" pitchFamily="34" charset="-122"/>
                <a:cs typeface="Roboto Light" pitchFamily="34" charset="-120"/>
              </a:rPr>
              <a:t> Prevents approximately 12 accidents per year based on meta-analysis of 23 similar implementations across India</a:t>
            </a:r>
            <a:endParaRPr lang="en-US" sz="750" dirty="0"/>
          </a:p>
        </p:txBody>
      </p:sp>
      <p:sp>
        <p:nvSpPr>
          <p:cNvPr id="57" name="Text 53"/>
          <p:cNvSpPr/>
          <p:nvPr/>
        </p:nvSpPr>
        <p:spPr>
          <a:xfrm>
            <a:off x="6035873" y="5070277"/>
            <a:ext cx="8205192"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Cost Breakdown:</a:t>
            </a:r>
            <a:r>
              <a:rPr lang="en-US" sz="750" dirty="0">
                <a:solidFill>
                  <a:srgbClr val="E5E0DF"/>
                </a:solidFill>
                <a:latin typeface="Roboto Light" pitchFamily="34" charset="0"/>
                <a:ea typeface="Roboto Light" pitchFamily="34" charset="-122"/>
                <a:cs typeface="Roboto Light" pitchFamily="34" charset="-120"/>
              </a:rPr>
              <a:t> Paint ₹8,000 | LED flashers ₹45,000 | Warning signs ₹18,000 | Labor ₹14,000</a:t>
            </a:r>
            <a:endParaRPr lang="en-US" sz="750" dirty="0"/>
          </a:p>
        </p:txBody>
      </p:sp>
      <p:sp>
        <p:nvSpPr>
          <p:cNvPr id="58" name="Text 54"/>
          <p:cNvSpPr/>
          <p:nvPr/>
        </p:nvSpPr>
        <p:spPr>
          <a:xfrm>
            <a:off x="6035873" y="5263515"/>
            <a:ext cx="8205192"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Maintenance:</a:t>
            </a:r>
            <a:r>
              <a:rPr lang="en-US" sz="750" dirty="0">
                <a:solidFill>
                  <a:srgbClr val="E5E0DF"/>
                </a:solidFill>
                <a:latin typeface="Roboto Light" pitchFamily="34" charset="0"/>
                <a:ea typeface="Roboto Light" pitchFamily="34" charset="-122"/>
                <a:cs typeface="Roboto Light" pitchFamily="34" charset="-120"/>
              </a:rPr>
              <a:t> Repaint every 18 months; solar panel cleaning quarterly; battery replacement every 3 years</a:t>
            </a:r>
            <a:endParaRPr lang="en-US" sz="750" dirty="0"/>
          </a:p>
        </p:txBody>
      </p:sp>
      <p:sp>
        <p:nvSpPr>
          <p:cNvPr id="59" name="Text 55"/>
          <p:cNvSpPr/>
          <p:nvPr/>
        </p:nvSpPr>
        <p:spPr>
          <a:xfrm>
            <a:off x="396835" y="8928973"/>
            <a:ext cx="2298383"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Unique Features Demonstrated</a:t>
            </a:r>
            <a:endParaRPr lang="en-US" sz="1150" dirty="0"/>
          </a:p>
        </p:txBody>
      </p:sp>
      <p:sp>
        <p:nvSpPr>
          <p:cNvPr id="60" name="Shape 56"/>
          <p:cNvSpPr/>
          <p:nvPr/>
        </p:nvSpPr>
        <p:spPr>
          <a:xfrm>
            <a:off x="396835" y="9263777"/>
            <a:ext cx="6868716" cy="983575"/>
          </a:xfrm>
          <a:prstGeom prst="roundRect">
            <a:avLst>
              <a:gd name="adj" fmla="val 4238"/>
            </a:avLst>
          </a:prstGeom>
          <a:solidFill>
            <a:srgbClr val="3D3D42"/>
          </a:solidFill>
          <a:ln w="7620">
            <a:solidFill>
              <a:srgbClr val="56565B"/>
            </a:solidFill>
            <a:prstDash val="solid"/>
          </a:ln>
        </p:spPr>
        <p:txBody>
          <a:bodyPr/>
          <a:lstStyle/>
          <a:p>
            <a:endParaRPr lang="en-US"/>
          </a:p>
        </p:txBody>
      </p:sp>
      <p:sp>
        <p:nvSpPr>
          <p:cNvPr id="61" name="Shape 57"/>
          <p:cNvSpPr/>
          <p:nvPr/>
        </p:nvSpPr>
        <p:spPr>
          <a:xfrm>
            <a:off x="503634" y="9370576"/>
            <a:ext cx="297656" cy="297656"/>
          </a:xfrm>
          <a:prstGeom prst="roundRect">
            <a:avLst>
              <a:gd name="adj" fmla="val 30716954"/>
            </a:avLst>
          </a:prstGeom>
          <a:solidFill>
            <a:srgbClr val="F2F2F3"/>
          </a:solidFill>
          <a:ln/>
        </p:spPr>
        <p:txBody>
          <a:bodyPr/>
          <a:lstStyle/>
          <a:p>
            <a:endParaRPr lang="en-US"/>
          </a:p>
        </p:txBody>
      </p:sp>
      <p:pic>
        <p:nvPicPr>
          <p:cNvPr id="62"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5430" y="9452372"/>
            <a:ext cx="133945" cy="133945"/>
          </a:xfrm>
          <a:prstGeom prst="rect">
            <a:avLst/>
          </a:prstGeom>
        </p:spPr>
      </p:pic>
      <p:sp>
        <p:nvSpPr>
          <p:cNvPr id="63" name="Text 58"/>
          <p:cNvSpPr/>
          <p:nvPr/>
        </p:nvSpPr>
        <p:spPr>
          <a:xfrm>
            <a:off x="503634" y="9767411"/>
            <a:ext cx="1336596"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Scenario Comparison</a:t>
            </a:r>
            <a:endParaRPr lang="en-US" sz="950" dirty="0"/>
          </a:p>
        </p:txBody>
      </p:sp>
      <p:sp>
        <p:nvSpPr>
          <p:cNvPr id="64" name="Text 59"/>
          <p:cNvSpPr/>
          <p:nvPr/>
        </p:nvSpPr>
        <p:spPr>
          <a:xfrm>
            <a:off x="503634" y="9981962"/>
            <a:ext cx="6655118"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Three quantitatively differentiated options with cost, impact, and timeline metrics</a:t>
            </a:r>
            <a:endParaRPr lang="en-US" sz="750" dirty="0"/>
          </a:p>
        </p:txBody>
      </p:sp>
      <p:sp>
        <p:nvSpPr>
          <p:cNvPr id="65" name="Shape 60"/>
          <p:cNvSpPr/>
          <p:nvPr/>
        </p:nvSpPr>
        <p:spPr>
          <a:xfrm>
            <a:off x="7364730" y="9263777"/>
            <a:ext cx="6868835" cy="983575"/>
          </a:xfrm>
          <a:prstGeom prst="roundRect">
            <a:avLst>
              <a:gd name="adj" fmla="val 4238"/>
            </a:avLst>
          </a:prstGeom>
          <a:solidFill>
            <a:srgbClr val="3D3D42"/>
          </a:solidFill>
          <a:ln w="7620">
            <a:solidFill>
              <a:srgbClr val="56565B"/>
            </a:solidFill>
            <a:prstDash val="solid"/>
          </a:ln>
        </p:spPr>
        <p:txBody>
          <a:bodyPr/>
          <a:lstStyle/>
          <a:p>
            <a:endParaRPr lang="en-US"/>
          </a:p>
        </p:txBody>
      </p:sp>
      <p:sp>
        <p:nvSpPr>
          <p:cNvPr id="66" name="Shape 61"/>
          <p:cNvSpPr/>
          <p:nvPr/>
        </p:nvSpPr>
        <p:spPr>
          <a:xfrm>
            <a:off x="7471529" y="9370576"/>
            <a:ext cx="297656" cy="297656"/>
          </a:xfrm>
          <a:prstGeom prst="roundRect">
            <a:avLst>
              <a:gd name="adj" fmla="val 30716954"/>
            </a:avLst>
          </a:prstGeom>
          <a:solidFill>
            <a:srgbClr val="F2F2F3"/>
          </a:solidFill>
          <a:ln/>
        </p:spPr>
        <p:txBody>
          <a:bodyPr/>
          <a:lstStyle/>
          <a:p>
            <a:endParaRPr lang="en-US"/>
          </a:p>
        </p:txBody>
      </p:sp>
      <p:pic>
        <p:nvPicPr>
          <p:cNvPr id="67"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53325" y="9452372"/>
            <a:ext cx="133945" cy="133945"/>
          </a:xfrm>
          <a:prstGeom prst="rect">
            <a:avLst/>
          </a:prstGeom>
        </p:spPr>
      </p:pic>
      <p:sp>
        <p:nvSpPr>
          <p:cNvPr id="68" name="Text 62"/>
          <p:cNvSpPr/>
          <p:nvPr/>
        </p:nvSpPr>
        <p:spPr>
          <a:xfrm>
            <a:off x="7471529" y="9767411"/>
            <a:ext cx="1412915"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Dependency Detection</a:t>
            </a:r>
            <a:endParaRPr lang="en-US" sz="950" dirty="0"/>
          </a:p>
        </p:txBody>
      </p:sp>
      <p:sp>
        <p:nvSpPr>
          <p:cNvPr id="69" name="Text 63"/>
          <p:cNvSpPr/>
          <p:nvPr/>
        </p:nvSpPr>
        <p:spPr>
          <a:xfrm>
            <a:off x="7471529" y="9981962"/>
            <a:ext cx="6655237"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Automatic identification of required complementary interventions like advance warning signs</a:t>
            </a:r>
            <a:endParaRPr lang="en-US" sz="750" dirty="0"/>
          </a:p>
        </p:txBody>
      </p:sp>
      <p:sp>
        <p:nvSpPr>
          <p:cNvPr id="70" name="Shape 64"/>
          <p:cNvSpPr/>
          <p:nvPr/>
        </p:nvSpPr>
        <p:spPr>
          <a:xfrm>
            <a:off x="396835" y="10346531"/>
            <a:ext cx="6868716" cy="983575"/>
          </a:xfrm>
          <a:prstGeom prst="roundRect">
            <a:avLst>
              <a:gd name="adj" fmla="val 4238"/>
            </a:avLst>
          </a:prstGeom>
          <a:solidFill>
            <a:srgbClr val="3D3D42"/>
          </a:solidFill>
          <a:ln w="7620">
            <a:solidFill>
              <a:srgbClr val="56565B"/>
            </a:solidFill>
            <a:prstDash val="solid"/>
          </a:ln>
        </p:spPr>
        <p:txBody>
          <a:bodyPr/>
          <a:lstStyle/>
          <a:p>
            <a:endParaRPr lang="en-US"/>
          </a:p>
        </p:txBody>
      </p:sp>
      <p:sp>
        <p:nvSpPr>
          <p:cNvPr id="71" name="Shape 65"/>
          <p:cNvSpPr/>
          <p:nvPr/>
        </p:nvSpPr>
        <p:spPr>
          <a:xfrm>
            <a:off x="503634" y="10453330"/>
            <a:ext cx="297656" cy="297656"/>
          </a:xfrm>
          <a:prstGeom prst="roundRect">
            <a:avLst>
              <a:gd name="adj" fmla="val 30716954"/>
            </a:avLst>
          </a:prstGeom>
          <a:solidFill>
            <a:srgbClr val="F2F2F3"/>
          </a:solidFill>
          <a:ln/>
        </p:spPr>
        <p:txBody>
          <a:bodyPr/>
          <a:lstStyle/>
          <a:p>
            <a:endParaRPr lang="en-US"/>
          </a:p>
        </p:txBody>
      </p:sp>
      <p:pic>
        <p:nvPicPr>
          <p:cNvPr id="72"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5430" y="10535126"/>
            <a:ext cx="133945" cy="133945"/>
          </a:xfrm>
          <a:prstGeom prst="rect">
            <a:avLst/>
          </a:prstGeom>
        </p:spPr>
      </p:pic>
      <p:sp>
        <p:nvSpPr>
          <p:cNvPr id="73" name="Text 66"/>
          <p:cNvSpPr/>
          <p:nvPr/>
        </p:nvSpPr>
        <p:spPr>
          <a:xfrm>
            <a:off x="503634" y="10850166"/>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ROI Optimization</a:t>
            </a:r>
            <a:endParaRPr lang="en-US" sz="950" dirty="0"/>
          </a:p>
        </p:txBody>
      </p:sp>
      <p:sp>
        <p:nvSpPr>
          <p:cNvPr id="74" name="Text 67"/>
          <p:cNvSpPr/>
          <p:nvPr/>
        </p:nvSpPr>
        <p:spPr>
          <a:xfrm>
            <a:off x="503634" y="11064716"/>
            <a:ext cx="6655118"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₹7,083 per prevented accident in enhanced scenario — demonstrable value for budget justification</a:t>
            </a:r>
            <a:endParaRPr lang="en-US" sz="750" dirty="0"/>
          </a:p>
        </p:txBody>
      </p:sp>
      <p:sp>
        <p:nvSpPr>
          <p:cNvPr id="75" name="Shape 68"/>
          <p:cNvSpPr/>
          <p:nvPr/>
        </p:nvSpPr>
        <p:spPr>
          <a:xfrm>
            <a:off x="7364730" y="10346531"/>
            <a:ext cx="6868835" cy="983575"/>
          </a:xfrm>
          <a:prstGeom prst="roundRect">
            <a:avLst>
              <a:gd name="adj" fmla="val 4238"/>
            </a:avLst>
          </a:prstGeom>
          <a:solidFill>
            <a:srgbClr val="3D3D42"/>
          </a:solidFill>
          <a:ln w="7620">
            <a:solidFill>
              <a:srgbClr val="56565B"/>
            </a:solidFill>
            <a:prstDash val="solid"/>
          </a:ln>
        </p:spPr>
        <p:txBody>
          <a:bodyPr/>
          <a:lstStyle/>
          <a:p>
            <a:endParaRPr lang="en-US"/>
          </a:p>
        </p:txBody>
      </p:sp>
      <p:sp>
        <p:nvSpPr>
          <p:cNvPr id="76" name="Shape 69"/>
          <p:cNvSpPr/>
          <p:nvPr/>
        </p:nvSpPr>
        <p:spPr>
          <a:xfrm>
            <a:off x="7471529" y="10453330"/>
            <a:ext cx="297656" cy="297656"/>
          </a:xfrm>
          <a:prstGeom prst="roundRect">
            <a:avLst>
              <a:gd name="adj" fmla="val 30716954"/>
            </a:avLst>
          </a:prstGeom>
          <a:solidFill>
            <a:srgbClr val="F2F2F3"/>
          </a:solidFill>
          <a:ln/>
        </p:spPr>
        <p:txBody>
          <a:bodyPr/>
          <a:lstStyle/>
          <a:p>
            <a:endParaRPr lang="en-US"/>
          </a:p>
        </p:txBody>
      </p:sp>
      <p:pic>
        <p:nvPicPr>
          <p:cNvPr id="77" name="Image 5"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53325" y="10535126"/>
            <a:ext cx="133945" cy="133945"/>
          </a:xfrm>
          <a:prstGeom prst="rect">
            <a:avLst/>
          </a:prstGeom>
        </p:spPr>
      </p:pic>
      <p:sp>
        <p:nvSpPr>
          <p:cNvPr id="78" name="Text 70"/>
          <p:cNvSpPr/>
          <p:nvPr/>
        </p:nvSpPr>
        <p:spPr>
          <a:xfrm>
            <a:off x="7471529" y="10850166"/>
            <a:ext cx="1403509"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Implementation Ready</a:t>
            </a:r>
            <a:endParaRPr lang="en-US" sz="950" dirty="0"/>
          </a:p>
        </p:txBody>
      </p:sp>
      <p:sp>
        <p:nvSpPr>
          <p:cNvPr id="79" name="Text 71"/>
          <p:cNvSpPr/>
          <p:nvPr/>
        </p:nvSpPr>
        <p:spPr>
          <a:xfrm>
            <a:off x="7471529" y="11064716"/>
            <a:ext cx="6655237"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Material specifications, IRC/MoRTH compliance references, and maintenance schedules included</a:t>
            </a:r>
            <a:endParaRPr lang="en-US" sz="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sp>
        <p:nvSpPr>
          <p:cNvPr id="2" name="Text 0"/>
          <p:cNvSpPr/>
          <p:nvPr/>
        </p:nvSpPr>
        <p:spPr>
          <a:xfrm>
            <a:off x="396835" y="272891"/>
            <a:ext cx="4771906" cy="310158"/>
          </a:xfrm>
          <a:prstGeom prst="rect">
            <a:avLst/>
          </a:prstGeom>
          <a:noFill/>
          <a:ln/>
        </p:spPr>
        <p:txBody>
          <a:bodyPr wrap="none" lIns="0" tIns="0" rIns="0" bIns="0" rtlCol="0" anchor="t"/>
          <a:lstStyle/>
          <a:p>
            <a:pPr marL="0" indent="0" algn="l">
              <a:lnSpc>
                <a:spcPts val="2400"/>
              </a:lnSpc>
              <a:buNone/>
            </a:pPr>
            <a:r>
              <a:rPr lang="en-US" sz="1950" dirty="0">
                <a:solidFill>
                  <a:srgbClr val="F2F2F3"/>
                </a:solidFill>
                <a:latin typeface="Poppins Light" pitchFamily="34" charset="0"/>
                <a:ea typeface="Poppins Light" pitchFamily="34" charset="-122"/>
                <a:cs typeface="Poppins Light" pitchFamily="34" charset="-120"/>
              </a:rPr>
              <a:t>Impact &amp; Validation: Why Routesit Wins</a:t>
            </a:r>
            <a:endParaRPr lang="en-US" sz="1950" dirty="0"/>
          </a:p>
        </p:txBody>
      </p:sp>
      <p:sp>
        <p:nvSpPr>
          <p:cNvPr id="3" name="Text 1"/>
          <p:cNvSpPr/>
          <p:nvPr/>
        </p:nvSpPr>
        <p:spPr>
          <a:xfrm>
            <a:off x="396835" y="622697"/>
            <a:ext cx="3583424"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Technical Depth: Not Just Another Database Tool</a:t>
            </a:r>
            <a:endParaRPr lang="en-US" sz="1150" dirty="0"/>
          </a:p>
        </p:txBody>
      </p:sp>
      <p:pic>
        <p:nvPicPr>
          <p:cNvPr id="4" name="Image 0" descr="preencoded.png"/>
          <p:cNvPicPr>
            <a:picLocks noChangeAspect="1"/>
          </p:cNvPicPr>
          <p:nvPr/>
        </p:nvPicPr>
        <p:blipFill>
          <a:blip r:embed="rId3"/>
          <a:stretch>
            <a:fillRect/>
          </a:stretch>
        </p:blipFill>
        <p:spPr>
          <a:xfrm>
            <a:off x="396835" y="1069062"/>
            <a:ext cx="2402443" cy="182880"/>
          </a:xfrm>
          <a:prstGeom prst="rect">
            <a:avLst/>
          </a:prstGeom>
        </p:spPr>
      </p:pic>
      <p:sp>
        <p:nvSpPr>
          <p:cNvPr id="5" name="Text 2"/>
          <p:cNvSpPr/>
          <p:nvPr/>
        </p:nvSpPr>
        <p:spPr>
          <a:xfrm>
            <a:off x="396835" y="1375886"/>
            <a:ext cx="1336358"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Four-Stage AI Pipeline</a:t>
            </a:r>
            <a:endParaRPr lang="en-US" sz="950" dirty="0"/>
          </a:p>
        </p:txBody>
      </p:sp>
      <p:sp>
        <p:nvSpPr>
          <p:cNvPr id="6" name="Text 3"/>
          <p:cNvSpPr/>
          <p:nvPr/>
        </p:nvSpPr>
        <p:spPr>
          <a:xfrm>
            <a:off x="396835" y="1630085"/>
            <a:ext cx="3336727"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Combines semantic retrieval, LLM reasoning, graph-based dependency analysis, and multi-objective optimization — not simple keyword matching</a:t>
            </a:r>
            <a:endParaRPr lang="en-US" sz="750" dirty="0"/>
          </a:p>
        </p:txBody>
      </p:sp>
      <p:sp>
        <p:nvSpPr>
          <p:cNvPr id="7" name="Text 4"/>
          <p:cNvSpPr/>
          <p:nvPr/>
        </p:nvSpPr>
        <p:spPr>
          <a:xfrm>
            <a:off x="3857506" y="1193006"/>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Novel Architecture</a:t>
            </a:r>
            <a:endParaRPr lang="en-US" sz="950" dirty="0"/>
          </a:p>
        </p:txBody>
      </p:sp>
      <p:sp>
        <p:nvSpPr>
          <p:cNvPr id="8" name="Text 5"/>
          <p:cNvSpPr/>
          <p:nvPr/>
        </p:nvSpPr>
        <p:spPr>
          <a:xfrm>
            <a:off x="3857506" y="1447205"/>
            <a:ext cx="3336727"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Unique integration of vector databases, dependency graphs, and local LLM creates a reasoning engine, not a lookup table</a:t>
            </a:r>
            <a:endParaRPr lang="en-US" sz="750" dirty="0"/>
          </a:p>
        </p:txBody>
      </p:sp>
      <p:sp>
        <p:nvSpPr>
          <p:cNvPr id="9" name="Text 6"/>
          <p:cNvSpPr/>
          <p:nvPr/>
        </p:nvSpPr>
        <p:spPr>
          <a:xfrm>
            <a:off x="396835" y="2269569"/>
            <a:ext cx="1636395"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Fully Local Implementation</a:t>
            </a:r>
            <a:endParaRPr lang="en-US" sz="950" dirty="0"/>
          </a:p>
        </p:txBody>
      </p:sp>
      <p:sp>
        <p:nvSpPr>
          <p:cNvPr id="10" name="Text 7"/>
          <p:cNvSpPr/>
          <p:nvPr/>
        </p:nvSpPr>
        <p:spPr>
          <a:xfrm>
            <a:off x="396835" y="2523768"/>
            <a:ext cx="3336727"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Demonstrates technical originality without cloud black-box reliance — complete transparency and reproducibility</a:t>
            </a:r>
            <a:endParaRPr lang="en-US" sz="750" dirty="0"/>
          </a:p>
        </p:txBody>
      </p:sp>
      <p:sp>
        <p:nvSpPr>
          <p:cNvPr id="11" name="Text 8"/>
          <p:cNvSpPr/>
          <p:nvPr/>
        </p:nvSpPr>
        <p:spPr>
          <a:xfrm>
            <a:off x="7443788" y="1056680"/>
            <a:ext cx="1841302" cy="155019"/>
          </a:xfrm>
          <a:prstGeom prst="rect">
            <a:avLst/>
          </a:prstGeom>
          <a:noFill/>
          <a:ln/>
        </p:spPr>
        <p:txBody>
          <a:bodyPr wrap="none" lIns="0" tIns="0" rIns="0" bIns="0" rtlCol="0" anchor="t"/>
          <a:lstStyle/>
          <a:p>
            <a:pPr marL="0" indent="0" algn="l">
              <a:lnSpc>
                <a:spcPts val="1200"/>
              </a:lnSpc>
              <a:buNone/>
            </a:pPr>
            <a:r>
              <a:rPr lang="en-US" sz="950" dirty="0">
                <a:solidFill>
                  <a:srgbClr val="F2F2F3"/>
                </a:solidFill>
                <a:latin typeface="Poppins Light" pitchFamily="34" charset="0"/>
                <a:ea typeface="Poppins Light" pitchFamily="34" charset="-122"/>
                <a:cs typeface="Poppins Light" pitchFamily="34" charset="-120"/>
              </a:rPr>
              <a:t>Real-World Value Propositions</a:t>
            </a:r>
            <a:endParaRPr lang="en-US" sz="950" dirty="0"/>
          </a:p>
        </p:txBody>
      </p:sp>
      <p:sp>
        <p:nvSpPr>
          <p:cNvPr id="12" name="Shape 9"/>
          <p:cNvSpPr/>
          <p:nvPr/>
        </p:nvSpPr>
        <p:spPr>
          <a:xfrm>
            <a:off x="7443788" y="1323261"/>
            <a:ext cx="6797397" cy="800219"/>
          </a:xfrm>
          <a:prstGeom prst="roundRect">
            <a:avLst>
              <a:gd name="adj" fmla="val 9141"/>
            </a:avLst>
          </a:prstGeom>
          <a:solidFill>
            <a:srgbClr val="050505"/>
          </a:solidFill>
          <a:ln w="15240">
            <a:solidFill>
              <a:srgbClr val="56565B"/>
            </a:solidFill>
            <a:prstDash val="solid"/>
          </a:ln>
        </p:spPr>
        <p:txBody>
          <a:bodyPr/>
          <a:lstStyle/>
          <a:p>
            <a:endParaRPr lang="en-US"/>
          </a:p>
        </p:txBody>
      </p:sp>
      <p:sp>
        <p:nvSpPr>
          <p:cNvPr id="13" name="Shape 10"/>
          <p:cNvSpPr/>
          <p:nvPr/>
        </p:nvSpPr>
        <p:spPr>
          <a:xfrm>
            <a:off x="7428548" y="1323261"/>
            <a:ext cx="60960" cy="800219"/>
          </a:xfrm>
          <a:prstGeom prst="roundRect">
            <a:avLst>
              <a:gd name="adj" fmla="val 68372"/>
            </a:avLst>
          </a:prstGeom>
          <a:solidFill>
            <a:srgbClr val="F2F2F3"/>
          </a:solidFill>
          <a:ln/>
        </p:spPr>
        <p:txBody>
          <a:bodyPr/>
          <a:lstStyle/>
          <a:p>
            <a:endParaRPr lang="en-US"/>
          </a:p>
        </p:txBody>
      </p:sp>
      <p:sp>
        <p:nvSpPr>
          <p:cNvPr id="14" name="Text 11"/>
          <p:cNvSpPr/>
          <p:nvPr/>
        </p:nvSpPr>
        <p:spPr>
          <a:xfrm>
            <a:off x="7603927" y="1437680"/>
            <a:ext cx="1510784"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For Government Officials</a:t>
            </a:r>
            <a:endParaRPr lang="en-US" sz="950" dirty="0"/>
          </a:p>
        </p:txBody>
      </p:sp>
      <p:sp>
        <p:nvSpPr>
          <p:cNvPr id="15" name="Text 12"/>
          <p:cNvSpPr/>
          <p:nvPr/>
        </p:nvSpPr>
        <p:spPr>
          <a:xfrm>
            <a:off x="7603927" y="1691878"/>
            <a:ext cx="6522839"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Budget justification with </a:t>
            </a:r>
            <a:r>
              <a:rPr lang="en-US" sz="750" b="1" dirty="0">
                <a:solidFill>
                  <a:srgbClr val="E5E0DF"/>
                </a:solidFill>
                <a:latin typeface="Roboto Light" pitchFamily="34" charset="0"/>
                <a:ea typeface="Roboto Light" pitchFamily="34" charset="-122"/>
                <a:cs typeface="Roboto Light" pitchFamily="34" charset="-120"/>
              </a:rPr>
              <a:t>₹ per life saved metrics</a:t>
            </a:r>
            <a:r>
              <a:rPr lang="en-US" sz="750" dirty="0">
                <a:solidFill>
                  <a:srgbClr val="E5E0DF"/>
                </a:solidFill>
                <a:latin typeface="Roboto Light" pitchFamily="34" charset="0"/>
                <a:ea typeface="Roboto Light" pitchFamily="34" charset="-122"/>
                <a:cs typeface="Roboto Light" pitchFamily="34" charset="-120"/>
              </a:rPr>
              <a:t>, confidence intervals, and predicted ROI. Transform vague proposals into data-driven decisions that withstand audit scrutiny and public accountability.</a:t>
            </a:r>
            <a:endParaRPr lang="en-US" sz="750" dirty="0"/>
          </a:p>
        </p:txBody>
      </p:sp>
      <p:sp>
        <p:nvSpPr>
          <p:cNvPr id="16" name="Shape 13"/>
          <p:cNvSpPr/>
          <p:nvPr/>
        </p:nvSpPr>
        <p:spPr>
          <a:xfrm>
            <a:off x="7443788" y="2222659"/>
            <a:ext cx="6797397" cy="800219"/>
          </a:xfrm>
          <a:prstGeom prst="roundRect">
            <a:avLst>
              <a:gd name="adj" fmla="val 9141"/>
            </a:avLst>
          </a:prstGeom>
          <a:solidFill>
            <a:srgbClr val="050505"/>
          </a:solidFill>
          <a:ln w="15240">
            <a:solidFill>
              <a:srgbClr val="56565B"/>
            </a:solidFill>
            <a:prstDash val="solid"/>
          </a:ln>
        </p:spPr>
        <p:txBody>
          <a:bodyPr/>
          <a:lstStyle/>
          <a:p>
            <a:endParaRPr lang="en-US"/>
          </a:p>
        </p:txBody>
      </p:sp>
      <p:sp>
        <p:nvSpPr>
          <p:cNvPr id="17" name="Shape 14"/>
          <p:cNvSpPr/>
          <p:nvPr/>
        </p:nvSpPr>
        <p:spPr>
          <a:xfrm>
            <a:off x="7428548" y="2222659"/>
            <a:ext cx="60960" cy="800219"/>
          </a:xfrm>
          <a:prstGeom prst="roundRect">
            <a:avLst>
              <a:gd name="adj" fmla="val 68372"/>
            </a:avLst>
          </a:prstGeom>
          <a:solidFill>
            <a:srgbClr val="F2F2F3"/>
          </a:solidFill>
          <a:ln/>
        </p:spPr>
        <p:txBody>
          <a:bodyPr/>
          <a:lstStyle/>
          <a:p>
            <a:endParaRPr lang="en-US"/>
          </a:p>
        </p:txBody>
      </p:sp>
      <p:sp>
        <p:nvSpPr>
          <p:cNvPr id="18" name="Text 15"/>
          <p:cNvSpPr/>
          <p:nvPr/>
        </p:nvSpPr>
        <p:spPr>
          <a:xfrm>
            <a:off x="7603927" y="2337078"/>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For Field Engineers</a:t>
            </a:r>
            <a:endParaRPr lang="en-US" sz="950" dirty="0"/>
          </a:p>
        </p:txBody>
      </p:sp>
      <p:sp>
        <p:nvSpPr>
          <p:cNvPr id="19" name="Text 16"/>
          <p:cNvSpPr/>
          <p:nvPr/>
        </p:nvSpPr>
        <p:spPr>
          <a:xfrm>
            <a:off x="7603927" y="2591276"/>
            <a:ext cx="6522839" cy="317183"/>
          </a:xfrm>
          <a:prstGeom prst="rect">
            <a:avLst/>
          </a:prstGeom>
          <a:noFill/>
          <a:ln/>
        </p:spPr>
        <p:txBody>
          <a:bodyPr wrap="squar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Implementation-ready specifications</a:t>
            </a:r>
            <a:r>
              <a:rPr lang="en-US" sz="750" dirty="0">
                <a:solidFill>
                  <a:srgbClr val="E5E0DF"/>
                </a:solidFill>
                <a:latin typeface="Roboto Light" pitchFamily="34" charset="0"/>
                <a:ea typeface="Roboto Light" pitchFamily="34" charset="-122"/>
                <a:cs typeface="Roboto Light" pitchFamily="34" charset="-120"/>
              </a:rPr>
              <a:t> with IRC/MoRTH compliance, material lists, labor estimates, and maintenance schedules. Eliminates 60+ hours of manual standards consultation per project.</a:t>
            </a:r>
            <a:endParaRPr lang="en-US" sz="750" dirty="0"/>
          </a:p>
        </p:txBody>
      </p:sp>
      <p:sp>
        <p:nvSpPr>
          <p:cNvPr id="20" name="Shape 17"/>
          <p:cNvSpPr/>
          <p:nvPr/>
        </p:nvSpPr>
        <p:spPr>
          <a:xfrm>
            <a:off x="7443788" y="3122057"/>
            <a:ext cx="6797397" cy="800219"/>
          </a:xfrm>
          <a:prstGeom prst="roundRect">
            <a:avLst>
              <a:gd name="adj" fmla="val 9141"/>
            </a:avLst>
          </a:prstGeom>
          <a:solidFill>
            <a:srgbClr val="050505"/>
          </a:solidFill>
          <a:ln w="15240">
            <a:solidFill>
              <a:srgbClr val="56565B"/>
            </a:solidFill>
            <a:prstDash val="solid"/>
          </a:ln>
        </p:spPr>
        <p:txBody>
          <a:bodyPr/>
          <a:lstStyle/>
          <a:p>
            <a:endParaRPr lang="en-US"/>
          </a:p>
        </p:txBody>
      </p:sp>
      <p:sp>
        <p:nvSpPr>
          <p:cNvPr id="21" name="Shape 18"/>
          <p:cNvSpPr/>
          <p:nvPr/>
        </p:nvSpPr>
        <p:spPr>
          <a:xfrm>
            <a:off x="7428548" y="3122057"/>
            <a:ext cx="60960" cy="800219"/>
          </a:xfrm>
          <a:prstGeom prst="roundRect">
            <a:avLst>
              <a:gd name="adj" fmla="val 68372"/>
            </a:avLst>
          </a:prstGeom>
          <a:solidFill>
            <a:srgbClr val="F2F2F3"/>
          </a:solidFill>
          <a:ln/>
        </p:spPr>
        <p:txBody>
          <a:bodyPr/>
          <a:lstStyle/>
          <a:p>
            <a:endParaRPr lang="en-US"/>
          </a:p>
        </p:txBody>
      </p:sp>
      <p:sp>
        <p:nvSpPr>
          <p:cNvPr id="22" name="Text 19"/>
          <p:cNvSpPr/>
          <p:nvPr/>
        </p:nvSpPr>
        <p:spPr>
          <a:xfrm>
            <a:off x="7603927" y="3236476"/>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For Decision Makers</a:t>
            </a:r>
            <a:endParaRPr lang="en-US" sz="950" dirty="0"/>
          </a:p>
        </p:txBody>
      </p:sp>
      <p:sp>
        <p:nvSpPr>
          <p:cNvPr id="23" name="Text 20"/>
          <p:cNvSpPr/>
          <p:nvPr/>
        </p:nvSpPr>
        <p:spPr>
          <a:xfrm>
            <a:off x="7603927" y="3490674"/>
            <a:ext cx="6522839" cy="317183"/>
          </a:xfrm>
          <a:prstGeom prst="rect">
            <a:avLst/>
          </a:prstGeom>
          <a:noFill/>
          <a:ln/>
        </p:spPr>
        <p:txBody>
          <a:bodyPr wrap="square" lIns="0" tIns="0" rIns="0" bIns="0" rtlCol="0" anchor="t"/>
          <a:lstStyle/>
          <a:p>
            <a:pPr marL="0" indent="0" algn="l">
              <a:lnSpc>
                <a:spcPts val="1250"/>
              </a:lnSpc>
              <a:buNone/>
            </a:pPr>
            <a:r>
              <a:rPr lang="en-US" sz="750" b="1" dirty="0">
                <a:solidFill>
                  <a:srgbClr val="E5E0DF"/>
                </a:solidFill>
                <a:latin typeface="Roboto Light" pitchFamily="34" charset="0"/>
                <a:ea typeface="Roboto Light" pitchFamily="34" charset="-122"/>
                <a:cs typeface="Roboto Light" pitchFamily="34" charset="-120"/>
              </a:rPr>
              <a:t>Risk prioritization scoring</a:t>
            </a:r>
            <a:r>
              <a:rPr lang="en-US" sz="750" dirty="0">
                <a:solidFill>
                  <a:srgbClr val="E5E0DF"/>
                </a:solidFill>
                <a:latin typeface="Roboto Light" pitchFamily="34" charset="0"/>
                <a:ea typeface="Roboto Light" pitchFamily="34" charset="-122"/>
                <a:cs typeface="Roboto Light" pitchFamily="34" charset="-120"/>
              </a:rPr>
              <a:t> showing which roads need urgent attention. Optimize limited budgets by focusing resources where impact per rupee is highest.</a:t>
            </a:r>
            <a:endParaRPr lang="en-US" sz="750" dirty="0"/>
          </a:p>
        </p:txBody>
      </p:sp>
      <p:sp>
        <p:nvSpPr>
          <p:cNvPr id="24" name="Text 21"/>
          <p:cNvSpPr/>
          <p:nvPr/>
        </p:nvSpPr>
        <p:spPr>
          <a:xfrm>
            <a:off x="396835" y="4182666"/>
            <a:ext cx="2878336"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Validation Metrics: Proven Performance</a:t>
            </a:r>
            <a:endParaRPr lang="en-US" sz="1150" dirty="0"/>
          </a:p>
        </p:txBody>
      </p:sp>
      <p:sp>
        <p:nvSpPr>
          <p:cNvPr id="25" name="Text 22"/>
          <p:cNvSpPr/>
          <p:nvPr/>
        </p:nvSpPr>
        <p:spPr>
          <a:xfrm>
            <a:off x="3214688" y="5162431"/>
            <a:ext cx="1220510" cy="248007"/>
          </a:xfrm>
          <a:prstGeom prst="rect">
            <a:avLst/>
          </a:prstGeom>
          <a:noFill/>
          <a:ln/>
        </p:spPr>
        <p:txBody>
          <a:bodyPr wrap="none" lIns="0" tIns="0" rIns="0" bIns="0" rtlCol="0" anchor="t"/>
          <a:lstStyle/>
          <a:p>
            <a:pPr marL="0" indent="0" algn="ctr">
              <a:lnSpc>
                <a:spcPts val="1950"/>
              </a:lnSpc>
              <a:buNone/>
            </a:pPr>
            <a:r>
              <a:rPr lang="en-US" sz="1950" dirty="0">
                <a:solidFill>
                  <a:srgbClr val="E5E0DF"/>
                </a:solidFill>
                <a:latin typeface="Poppins Light" pitchFamily="34" charset="0"/>
                <a:ea typeface="Poppins Light" pitchFamily="34" charset="-122"/>
                <a:cs typeface="Poppins Light" pitchFamily="34" charset="-120"/>
              </a:rPr>
              <a:t>85%</a:t>
            </a:r>
            <a:endParaRPr lang="en-US" sz="1950" dirty="0"/>
          </a:p>
        </p:txBody>
      </p:sp>
      <p:pic>
        <p:nvPicPr>
          <p:cNvPr id="26" name="Image 1" descr="preencoded.png"/>
          <p:cNvPicPr>
            <a:picLocks noChangeAspect="1"/>
          </p:cNvPicPr>
          <p:nvPr/>
        </p:nvPicPr>
        <p:blipFill>
          <a:blip r:embed="rId4"/>
          <a:stretch>
            <a:fillRect/>
          </a:stretch>
        </p:blipFill>
        <p:spPr>
          <a:xfrm>
            <a:off x="3116600" y="4507669"/>
            <a:ext cx="1488519" cy="1488519"/>
          </a:xfrm>
          <a:prstGeom prst="rect">
            <a:avLst/>
          </a:prstGeom>
        </p:spPr>
      </p:pic>
      <p:sp>
        <p:nvSpPr>
          <p:cNvPr id="27" name="Text 23"/>
          <p:cNvSpPr/>
          <p:nvPr/>
        </p:nvSpPr>
        <p:spPr>
          <a:xfrm>
            <a:off x="948154" y="4855573"/>
            <a:ext cx="1240393"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Retrieval Accuracy</a:t>
            </a:r>
            <a:endParaRPr lang="en-US" sz="950" dirty="0"/>
          </a:p>
        </p:txBody>
      </p:sp>
      <p:sp>
        <p:nvSpPr>
          <p:cNvPr id="28" name="Text 24"/>
          <p:cNvSpPr/>
          <p:nvPr/>
        </p:nvSpPr>
        <p:spPr>
          <a:xfrm>
            <a:off x="-80351" y="5061293"/>
            <a:ext cx="3311647" cy="339237"/>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Relevant interventions appear in top-5 results across 200+ test </a:t>
            </a:r>
          </a:p>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queries covering diverse scenarios</a:t>
            </a:r>
            <a:endParaRPr lang="en-US" sz="750" dirty="0"/>
          </a:p>
        </p:txBody>
      </p:sp>
      <p:sp>
        <p:nvSpPr>
          <p:cNvPr id="29" name="Text 25"/>
          <p:cNvSpPr/>
          <p:nvPr/>
        </p:nvSpPr>
        <p:spPr>
          <a:xfrm>
            <a:off x="10160258" y="4949190"/>
            <a:ext cx="1220510" cy="248007"/>
          </a:xfrm>
          <a:prstGeom prst="rect">
            <a:avLst/>
          </a:prstGeom>
          <a:noFill/>
          <a:ln/>
        </p:spPr>
        <p:txBody>
          <a:bodyPr wrap="none" lIns="0" tIns="0" rIns="0" bIns="0" rtlCol="0" anchor="t"/>
          <a:lstStyle/>
          <a:p>
            <a:pPr marL="0" indent="0" algn="ctr">
              <a:lnSpc>
                <a:spcPts val="1950"/>
              </a:lnSpc>
              <a:buNone/>
            </a:pPr>
            <a:r>
              <a:rPr lang="en-US" sz="1950" dirty="0">
                <a:solidFill>
                  <a:srgbClr val="E5E0DF"/>
                </a:solidFill>
                <a:latin typeface="Poppins Light" pitchFamily="34" charset="0"/>
                <a:ea typeface="Poppins Light" pitchFamily="34" charset="-122"/>
                <a:cs typeface="Poppins Light" pitchFamily="34" charset="-120"/>
              </a:rPr>
              <a:t>10</a:t>
            </a:r>
            <a:endParaRPr lang="en-US" sz="1950" dirty="0"/>
          </a:p>
        </p:txBody>
      </p:sp>
      <p:pic>
        <p:nvPicPr>
          <p:cNvPr id="30" name="Image 2" descr="preencoded.png"/>
          <p:cNvPicPr>
            <a:picLocks noChangeAspect="1"/>
          </p:cNvPicPr>
          <p:nvPr/>
        </p:nvPicPr>
        <p:blipFill>
          <a:blip r:embed="rId5"/>
          <a:stretch>
            <a:fillRect/>
          </a:stretch>
        </p:blipFill>
        <p:spPr>
          <a:xfrm>
            <a:off x="10026312" y="4328933"/>
            <a:ext cx="1488519" cy="1488519"/>
          </a:xfrm>
          <a:prstGeom prst="rect">
            <a:avLst/>
          </a:prstGeom>
        </p:spPr>
      </p:pic>
      <p:sp>
        <p:nvSpPr>
          <p:cNvPr id="31" name="Text 26"/>
          <p:cNvSpPr/>
          <p:nvPr/>
        </p:nvSpPr>
        <p:spPr>
          <a:xfrm>
            <a:off x="9978092" y="5941457"/>
            <a:ext cx="1584960"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Response Time (seconds)</a:t>
            </a:r>
            <a:endParaRPr lang="en-US" sz="950" dirty="0"/>
          </a:p>
        </p:txBody>
      </p:sp>
      <p:sp>
        <p:nvSpPr>
          <p:cNvPr id="32" name="Text 27"/>
          <p:cNvSpPr/>
          <p:nvPr/>
        </p:nvSpPr>
        <p:spPr>
          <a:xfrm>
            <a:off x="7384733" y="6093381"/>
            <a:ext cx="6856452"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Complex multi-factor queries processed in under 10 seconds on standard 16GB RAM laptop</a:t>
            </a:r>
            <a:endParaRPr lang="en-US" sz="750" dirty="0"/>
          </a:p>
        </p:txBody>
      </p:sp>
      <p:sp>
        <p:nvSpPr>
          <p:cNvPr id="33" name="Text 28"/>
          <p:cNvSpPr/>
          <p:nvPr/>
        </p:nvSpPr>
        <p:spPr>
          <a:xfrm>
            <a:off x="3249632" y="7072134"/>
            <a:ext cx="1220510" cy="248007"/>
          </a:xfrm>
          <a:prstGeom prst="rect">
            <a:avLst/>
          </a:prstGeom>
          <a:noFill/>
          <a:ln/>
        </p:spPr>
        <p:txBody>
          <a:bodyPr wrap="none" lIns="0" tIns="0" rIns="0" bIns="0" rtlCol="0" anchor="t"/>
          <a:lstStyle/>
          <a:p>
            <a:pPr marL="0" indent="0" algn="ctr">
              <a:lnSpc>
                <a:spcPts val="1950"/>
              </a:lnSpc>
              <a:buNone/>
            </a:pPr>
            <a:r>
              <a:rPr lang="en-US" sz="1950" dirty="0">
                <a:solidFill>
                  <a:srgbClr val="E5E0DF"/>
                </a:solidFill>
                <a:latin typeface="Poppins Light" pitchFamily="34" charset="0"/>
                <a:ea typeface="Poppins Light" pitchFamily="34" charset="-122"/>
                <a:cs typeface="Poppins Light" pitchFamily="34" charset="-120"/>
              </a:rPr>
              <a:t>300+</a:t>
            </a:r>
            <a:endParaRPr lang="en-US" sz="1950" dirty="0"/>
          </a:p>
        </p:txBody>
      </p:sp>
      <p:pic>
        <p:nvPicPr>
          <p:cNvPr id="34" name="Image 3" descr="preencoded.png"/>
          <p:cNvPicPr>
            <a:picLocks noChangeAspect="1"/>
          </p:cNvPicPr>
          <p:nvPr/>
        </p:nvPicPr>
        <p:blipFill>
          <a:blip r:embed="rId6"/>
          <a:stretch>
            <a:fillRect/>
          </a:stretch>
        </p:blipFill>
        <p:spPr>
          <a:xfrm>
            <a:off x="3080683" y="6467416"/>
            <a:ext cx="1488519" cy="1488519"/>
          </a:xfrm>
          <a:prstGeom prst="rect">
            <a:avLst/>
          </a:prstGeom>
        </p:spPr>
      </p:pic>
      <p:sp>
        <p:nvSpPr>
          <p:cNvPr id="35" name="Text 29"/>
          <p:cNvSpPr/>
          <p:nvPr/>
        </p:nvSpPr>
        <p:spPr>
          <a:xfrm>
            <a:off x="4738151" y="7056657"/>
            <a:ext cx="1370171"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Intervention Coverage</a:t>
            </a:r>
            <a:endParaRPr lang="en-US" sz="950" dirty="0"/>
          </a:p>
        </p:txBody>
      </p:sp>
      <p:sp>
        <p:nvSpPr>
          <p:cNvPr id="36" name="Text 30"/>
          <p:cNvSpPr/>
          <p:nvPr/>
        </p:nvSpPr>
        <p:spPr>
          <a:xfrm>
            <a:off x="4630915" y="7172920"/>
            <a:ext cx="4328854" cy="578466"/>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Evidence backed interventions with verified citations from IRC, MoRTH, WHO, and research papers</a:t>
            </a:r>
            <a:endParaRPr lang="en-US" sz="750" dirty="0"/>
          </a:p>
        </p:txBody>
      </p:sp>
      <p:sp>
        <p:nvSpPr>
          <p:cNvPr id="37" name="Text 31"/>
          <p:cNvSpPr/>
          <p:nvPr/>
        </p:nvSpPr>
        <p:spPr>
          <a:xfrm>
            <a:off x="10160258" y="7157918"/>
            <a:ext cx="1220510" cy="248007"/>
          </a:xfrm>
          <a:prstGeom prst="rect">
            <a:avLst/>
          </a:prstGeom>
          <a:noFill/>
          <a:ln/>
        </p:spPr>
        <p:txBody>
          <a:bodyPr wrap="none" lIns="0" tIns="0" rIns="0" bIns="0" rtlCol="0" anchor="t"/>
          <a:lstStyle/>
          <a:p>
            <a:pPr marL="0" indent="0" algn="ctr">
              <a:lnSpc>
                <a:spcPts val="1950"/>
              </a:lnSpc>
              <a:buNone/>
            </a:pPr>
            <a:r>
              <a:rPr lang="en-US" sz="1950" dirty="0">
                <a:solidFill>
                  <a:srgbClr val="E5E0DF"/>
                </a:solidFill>
                <a:latin typeface="Poppins Light" pitchFamily="34" charset="0"/>
                <a:ea typeface="Poppins Light" pitchFamily="34" charset="-122"/>
                <a:cs typeface="Poppins Light" pitchFamily="34" charset="-120"/>
              </a:rPr>
              <a:t>100%</a:t>
            </a:r>
            <a:endParaRPr lang="en-US" sz="1950" dirty="0"/>
          </a:p>
        </p:txBody>
      </p:sp>
      <p:pic>
        <p:nvPicPr>
          <p:cNvPr id="38" name="Image 4" descr="preencoded.png"/>
          <p:cNvPicPr>
            <a:picLocks noChangeAspect="1"/>
          </p:cNvPicPr>
          <p:nvPr/>
        </p:nvPicPr>
        <p:blipFill>
          <a:blip r:embed="rId6"/>
          <a:stretch>
            <a:fillRect/>
          </a:stretch>
        </p:blipFill>
        <p:spPr>
          <a:xfrm>
            <a:off x="10026312" y="6537722"/>
            <a:ext cx="1488519" cy="1488519"/>
          </a:xfrm>
          <a:prstGeom prst="rect">
            <a:avLst/>
          </a:prstGeom>
        </p:spPr>
      </p:pic>
      <p:sp>
        <p:nvSpPr>
          <p:cNvPr id="39" name="Text 32"/>
          <p:cNvSpPr/>
          <p:nvPr/>
        </p:nvSpPr>
        <p:spPr>
          <a:xfrm>
            <a:off x="10172581" y="8363426"/>
            <a:ext cx="1265515"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Deterministic Results</a:t>
            </a:r>
            <a:endParaRPr lang="en-US" sz="950" dirty="0"/>
          </a:p>
        </p:txBody>
      </p:sp>
      <p:sp>
        <p:nvSpPr>
          <p:cNvPr id="40" name="Text 33"/>
          <p:cNvSpPr/>
          <p:nvPr/>
        </p:nvSpPr>
        <p:spPr>
          <a:xfrm>
            <a:off x="7377113" y="8577977"/>
            <a:ext cx="6856452"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Identical queries produce consistent recommendations ensuring reproducibility for audits and reviews</a:t>
            </a:r>
            <a:endParaRPr lang="en-US" sz="750" dirty="0"/>
          </a:p>
        </p:txBody>
      </p:sp>
      <p:sp>
        <p:nvSpPr>
          <p:cNvPr id="41" name="Text 34"/>
          <p:cNvSpPr/>
          <p:nvPr/>
        </p:nvSpPr>
        <p:spPr>
          <a:xfrm>
            <a:off x="396835" y="8885396"/>
            <a:ext cx="3375898"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Competitive Advantages: Clear Differentiation</a:t>
            </a:r>
            <a:endParaRPr lang="en-US" sz="1150" dirty="0"/>
          </a:p>
        </p:txBody>
      </p:sp>
      <p:sp>
        <p:nvSpPr>
          <p:cNvPr id="42" name="Shape 35"/>
          <p:cNvSpPr/>
          <p:nvPr/>
        </p:nvSpPr>
        <p:spPr>
          <a:xfrm>
            <a:off x="396835" y="9220200"/>
            <a:ext cx="13836729" cy="1158240"/>
          </a:xfrm>
          <a:prstGeom prst="roundRect">
            <a:avLst>
              <a:gd name="adj" fmla="val 3599"/>
            </a:avLst>
          </a:prstGeom>
          <a:solidFill>
            <a:srgbClr val="3D3D42"/>
          </a:solidFill>
          <a:ln w="7620">
            <a:solidFill>
              <a:srgbClr val="56565B"/>
            </a:solidFill>
            <a:prstDash val="solid"/>
          </a:ln>
        </p:spPr>
        <p:txBody>
          <a:bodyPr/>
          <a:lstStyle/>
          <a:p>
            <a:endParaRPr lang="en-US"/>
          </a:p>
        </p:txBody>
      </p:sp>
      <p:sp>
        <p:nvSpPr>
          <p:cNvPr id="43" name="Shape 36"/>
          <p:cNvSpPr/>
          <p:nvPr/>
        </p:nvSpPr>
        <p:spPr>
          <a:xfrm>
            <a:off x="404455" y="9227820"/>
            <a:ext cx="6910745" cy="571500"/>
          </a:xfrm>
          <a:prstGeom prst="roundRect">
            <a:avLst>
              <a:gd name="adj" fmla="val 7293"/>
            </a:avLst>
          </a:prstGeom>
          <a:solidFill>
            <a:srgbClr val="3D3D42"/>
          </a:solidFill>
          <a:ln/>
        </p:spPr>
        <p:txBody>
          <a:bodyPr/>
          <a:lstStyle/>
          <a:p>
            <a:endParaRPr lang="en-US"/>
          </a:p>
        </p:txBody>
      </p:sp>
      <p:sp>
        <p:nvSpPr>
          <p:cNvPr id="44" name="Text 37"/>
          <p:cNvSpPr/>
          <p:nvPr/>
        </p:nvSpPr>
        <p:spPr>
          <a:xfrm>
            <a:off x="503634" y="9326999"/>
            <a:ext cx="2133362"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1. Dependency &amp; Conflict Detection</a:t>
            </a:r>
            <a:endParaRPr lang="en-US" sz="950" dirty="0"/>
          </a:p>
        </p:txBody>
      </p:sp>
      <p:sp>
        <p:nvSpPr>
          <p:cNvPr id="45" name="Text 38"/>
          <p:cNvSpPr/>
          <p:nvPr/>
        </p:nvSpPr>
        <p:spPr>
          <a:xfrm>
            <a:off x="503634" y="9541550"/>
            <a:ext cx="6712387"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Only solution that maps 120+ intervention relationships, prevents incompatible combinations, and identifies required prerequisites</a:t>
            </a:r>
            <a:endParaRPr lang="en-US" sz="750" dirty="0"/>
          </a:p>
        </p:txBody>
      </p:sp>
      <p:sp>
        <p:nvSpPr>
          <p:cNvPr id="46" name="Shape 39"/>
          <p:cNvSpPr/>
          <p:nvPr/>
        </p:nvSpPr>
        <p:spPr>
          <a:xfrm>
            <a:off x="7315200" y="9227820"/>
            <a:ext cx="6910745" cy="571500"/>
          </a:xfrm>
          <a:prstGeom prst="rect">
            <a:avLst/>
          </a:prstGeom>
          <a:solidFill>
            <a:srgbClr val="3D3D42"/>
          </a:solidFill>
          <a:ln/>
        </p:spPr>
        <p:txBody>
          <a:bodyPr/>
          <a:lstStyle/>
          <a:p>
            <a:endParaRPr lang="en-US"/>
          </a:p>
        </p:txBody>
      </p:sp>
      <p:sp>
        <p:nvSpPr>
          <p:cNvPr id="47" name="Shape 40"/>
          <p:cNvSpPr/>
          <p:nvPr/>
        </p:nvSpPr>
        <p:spPr>
          <a:xfrm>
            <a:off x="7315200" y="9227820"/>
            <a:ext cx="15240" cy="571500"/>
          </a:xfrm>
          <a:prstGeom prst="roundRect">
            <a:avLst>
              <a:gd name="adj" fmla="val 273488"/>
            </a:avLst>
          </a:prstGeom>
          <a:solidFill>
            <a:srgbClr val="56565B"/>
          </a:solidFill>
          <a:ln/>
        </p:spPr>
        <p:txBody>
          <a:bodyPr/>
          <a:lstStyle/>
          <a:p>
            <a:endParaRPr lang="en-US"/>
          </a:p>
        </p:txBody>
      </p:sp>
      <p:sp>
        <p:nvSpPr>
          <p:cNvPr id="48" name="Text 41"/>
          <p:cNvSpPr/>
          <p:nvPr/>
        </p:nvSpPr>
        <p:spPr>
          <a:xfrm>
            <a:off x="7414379" y="9326999"/>
            <a:ext cx="1478042"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2. Scenario Optimization</a:t>
            </a:r>
            <a:endParaRPr lang="en-US" sz="950" dirty="0"/>
          </a:p>
        </p:txBody>
      </p:sp>
      <p:sp>
        <p:nvSpPr>
          <p:cNvPr id="49" name="Text 42"/>
          <p:cNvSpPr/>
          <p:nvPr/>
        </p:nvSpPr>
        <p:spPr>
          <a:xfrm>
            <a:off x="7414379" y="9541550"/>
            <a:ext cx="6712387"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Only solution generating tiered Quick Fix / Enhanced / Comprehensive options with quantitative cost-benefit tradeoffs</a:t>
            </a:r>
            <a:endParaRPr lang="en-US" sz="750" dirty="0"/>
          </a:p>
        </p:txBody>
      </p:sp>
      <p:sp>
        <p:nvSpPr>
          <p:cNvPr id="50" name="Shape 43"/>
          <p:cNvSpPr/>
          <p:nvPr/>
        </p:nvSpPr>
        <p:spPr>
          <a:xfrm>
            <a:off x="404455" y="9799320"/>
            <a:ext cx="6910745" cy="571500"/>
          </a:xfrm>
          <a:prstGeom prst="rect">
            <a:avLst/>
          </a:prstGeom>
          <a:solidFill>
            <a:srgbClr val="3D3D42"/>
          </a:solidFill>
          <a:ln/>
        </p:spPr>
        <p:txBody>
          <a:bodyPr/>
          <a:lstStyle/>
          <a:p>
            <a:endParaRPr lang="en-US"/>
          </a:p>
        </p:txBody>
      </p:sp>
      <p:sp>
        <p:nvSpPr>
          <p:cNvPr id="51" name="Shape 44"/>
          <p:cNvSpPr/>
          <p:nvPr/>
        </p:nvSpPr>
        <p:spPr>
          <a:xfrm>
            <a:off x="404455" y="9799320"/>
            <a:ext cx="6910745" cy="15240"/>
          </a:xfrm>
          <a:prstGeom prst="roundRect">
            <a:avLst>
              <a:gd name="adj" fmla="val 273488"/>
            </a:avLst>
          </a:prstGeom>
          <a:solidFill>
            <a:srgbClr val="56565B"/>
          </a:solidFill>
          <a:ln/>
        </p:spPr>
        <p:txBody>
          <a:bodyPr/>
          <a:lstStyle/>
          <a:p>
            <a:endParaRPr lang="en-US"/>
          </a:p>
        </p:txBody>
      </p:sp>
      <p:sp>
        <p:nvSpPr>
          <p:cNvPr id="52" name="Text 45"/>
          <p:cNvSpPr/>
          <p:nvPr/>
        </p:nvSpPr>
        <p:spPr>
          <a:xfrm>
            <a:off x="503634" y="9898499"/>
            <a:ext cx="1626989"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3. Multi-Modal Input Fusion</a:t>
            </a:r>
            <a:endParaRPr lang="en-US" sz="950" dirty="0"/>
          </a:p>
        </p:txBody>
      </p:sp>
      <p:sp>
        <p:nvSpPr>
          <p:cNvPr id="53" name="Text 46"/>
          <p:cNvSpPr/>
          <p:nvPr/>
        </p:nvSpPr>
        <p:spPr>
          <a:xfrm>
            <a:off x="503634" y="10113050"/>
            <a:ext cx="6712387"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Only solution accepting text descriptions + road photos + metadata for comprehensive context understanding</a:t>
            </a:r>
            <a:endParaRPr lang="en-US" sz="750" dirty="0"/>
          </a:p>
        </p:txBody>
      </p:sp>
      <p:sp>
        <p:nvSpPr>
          <p:cNvPr id="54" name="Shape 47"/>
          <p:cNvSpPr/>
          <p:nvPr/>
        </p:nvSpPr>
        <p:spPr>
          <a:xfrm>
            <a:off x="7315200" y="9799320"/>
            <a:ext cx="6910745" cy="571500"/>
          </a:xfrm>
          <a:prstGeom prst="rect">
            <a:avLst/>
          </a:prstGeom>
          <a:solidFill>
            <a:srgbClr val="3D3D42"/>
          </a:solidFill>
          <a:ln/>
        </p:spPr>
        <p:txBody>
          <a:bodyPr/>
          <a:lstStyle/>
          <a:p>
            <a:endParaRPr lang="en-US"/>
          </a:p>
        </p:txBody>
      </p:sp>
      <p:sp>
        <p:nvSpPr>
          <p:cNvPr id="55" name="Shape 48"/>
          <p:cNvSpPr/>
          <p:nvPr/>
        </p:nvSpPr>
        <p:spPr>
          <a:xfrm>
            <a:off x="7315200" y="9799320"/>
            <a:ext cx="15240" cy="571500"/>
          </a:xfrm>
          <a:prstGeom prst="roundRect">
            <a:avLst>
              <a:gd name="adj" fmla="val 273488"/>
            </a:avLst>
          </a:prstGeom>
          <a:solidFill>
            <a:srgbClr val="56565B"/>
          </a:solidFill>
          <a:ln/>
        </p:spPr>
        <p:txBody>
          <a:bodyPr/>
          <a:lstStyle/>
          <a:p>
            <a:endParaRPr lang="en-US"/>
          </a:p>
        </p:txBody>
      </p:sp>
      <p:sp>
        <p:nvSpPr>
          <p:cNvPr id="56" name="Shape 49"/>
          <p:cNvSpPr/>
          <p:nvPr/>
        </p:nvSpPr>
        <p:spPr>
          <a:xfrm>
            <a:off x="7315200" y="9799320"/>
            <a:ext cx="6910745" cy="15240"/>
          </a:xfrm>
          <a:prstGeom prst="roundRect">
            <a:avLst>
              <a:gd name="adj" fmla="val 273488"/>
            </a:avLst>
          </a:prstGeom>
          <a:solidFill>
            <a:srgbClr val="56565B"/>
          </a:solidFill>
          <a:ln/>
        </p:spPr>
        <p:txBody>
          <a:bodyPr/>
          <a:lstStyle/>
          <a:p>
            <a:endParaRPr lang="en-US"/>
          </a:p>
        </p:txBody>
      </p:sp>
      <p:sp>
        <p:nvSpPr>
          <p:cNvPr id="57" name="Text 50"/>
          <p:cNvSpPr/>
          <p:nvPr/>
        </p:nvSpPr>
        <p:spPr>
          <a:xfrm>
            <a:off x="7414379" y="9898499"/>
            <a:ext cx="1723430"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4. Implementation Timelines</a:t>
            </a:r>
            <a:endParaRPr lang="en-US" sz="950" dirty="0"/>
          </a:p>
        </p:txBody>
      </p:sp>
      <p:sp>
        <p:nvSpPr>
          <p:cNvPr id="58" name="Text 51"/>
          <p:cNvSpPr/>
          <p:nvPr/>
        </p:nvSpPr>
        <p:spPr>
          <a:xfrm>
            <a:off x="7414379" y="10113050"/>
            <a:ext cx="6712387" cy="158591"/>
          </a:xfrm>
          <a:prstGeom prst="rect">
            <a:avLst/>
          </a:prstGeom>
          <a:noFill/>
          <a:ln/>
        </p:spPr>
        <p:txBody>
          <a:bodyPr wrap="non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Only solution producing ready-to-execute plans with compliance checklists, material specs, and maintenance schedules</a:t>
            </a:r>
            <a:endParaRPr lang="en-US" sz="750" dirty="0"/>
          </a:p>
        </p:txBody>
      </p:sp>
      <p:sp>
        <p:nvSpPr>
          <p:cNvPr id="59" name="Text 52"/>
          <p:cNvSpPr/>
          <p:nvPr/>
        </p:nvSpPr>
        <p:spPr>
          <a:xfrm>
            <a:off x="396835" y="10527268"/>
            <a:ext cx="1471255" cy="155019"/>
          </a:xfrm>
          <a:prstGeom prst="rect">
            <a:avLst/>
          </a:prstGeom>
          <a:noFill/>
          <a:ln/>
        </p:spPr>
        <p:txBody>
          <a:bodyPr wrap="none" lIns="0" tIns="0" rIns="0" bIns="0" rtlCol="0" anchor="t"/>
          <a:lstStyle/>
          <a:p>
            <a:pPr marL="0" indent="0" algn="l">
              <a:lnSpc>
                <a:spcPts val="1200"/>
              </a:lnSpc>
              <a:buNone/>
            </a:pPr>
            <a:r>
              <a:rPr lang="en-US" sz="950" dirty="0">
                <a:solidFill>
                  <a:srgbClr val="F2F2F3"/>
                </a:solidFill>
                <a:latin typeface="Poppins Light" pitchFamily="34" charset="0"/>
                <a:ea typeface="Poppins Light" pitchFamily="34" charset="-122"/>
                <a:cs typeface="Poppins Light" pitchFamily="34" charset="-120"/>
              </a:rPr>
              <a:t>Scalability &amp; Extensibility</a:t>
            </a:r>
            <a:endParaRPr lang="en-US" sz="950" dirty="0"/>
          </a:p>
        </p:txBody>
      </p:sp>
      <p:sp>
        <p:nvSpPr>
          <p:cNvPr id="60" name="Text 53"/>
          <p:cNvSpPr/>
          <p:nvPr/>
        </p:nvSpPr>
        <p:spPr>
          <a:xfrm>
            <a:off x="396835" y="10831116"/>
            <a:ext cx="13836729" cy="317183"/>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Routesit's modular architecture supports continuous knowledge base expansion as new research emerges and standards evolve. The system includes a feedback loop for incorporating real world implementation results, allowing it to learn from field deployments and improve recommendations over time. The architecture is extensible beyond road safety to other infrastructure domains like railway crossings, pedestrian bridges, and traffic management systems.</a:t>
            </a:r>
            <a:endParaRPr lang="en-US" sz="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 name="Text 0"/>
          <p:cNvSpPr/>
          <p:nvPr/>
        </p:nvSpPr>
        <p:spPr>
          <a:xfrm>
            <a:off x="459224" y="683300"/>
            <a:ext cx="6891576" cy="358735"/>
          </a:xfrm>
          <a:prstGeom prst="rect">
            <a:avLst/>
          </a:prstGeom>
          <a:noFill/>
          <a:ln/>
        </p:spPr>
        <p:txBody>
          <a:bodyPr wrap="none" lIns="0" tIns="0" rIns="0" bIns="0" rtlCol="0" anchor="t"/>
          <a:lstStyle/>
          <a:p>
            <a:pPr marL="0" indent="0" algn="l">
              <a:lnSpc>
                <a:spcPts val="2800"/>
              </a:lnSpc>
              <a:buNone/>
            </a:pPr>
            <a:r>
              <a:rPr lang="en-US" sz="2250" dirty="0">
                <a:solidFill>
                  <a:srgbClr val="F2F2F3"/>
                </a:solidFill>
                <a:latin typeface="Poppins Light" pitchFamily="34" charset="0"/>
                <a:ea typeface="Poppins Light" pitchFamily="34" charset="-122"/>
                <a:cs typeface="Poppins Light" pitchFamily="34" charset="-120"/>
              </a:rPr>
              <a:t>System Capabilities: Complete Feature Overview</a:t>
            </a:r>
            <a:endParaRPr lang="en-US" sz="2250" dirty="0"/>
          </a:p>
        </p:txBody>
      </p:sp>
      <p:sp>
        <p:nvSpPr>
          <p:cNvPr id="3" name="Text 1"/>
          <p:cNvSpPr/>
          <p:nvPr/>
        </p:nvSpPr>
        <p:spPr>
          <a:xfrm>
            <a:off x="459224" y="1328976"/>
            <a:ext cx="1722358" cy="215265"/>
          </a:xfrm>
          <a:prstGeom prst="rect">
            <a:avLst/>
          </a:prstGeom>
          <a:noFill/>
          <a:ln/>
        </p:spPr>
        <p:txBody>
          <a:bodyPr wrap="none" lIns="0" tIns="0" rIns="0" bIns="0" rtlCol="0" anchor="t"/>
          <a:lstStyle/>
          <a:p>
            <a:pPr marL="0" indent="0" algn="l">
              <a:lnSpc>
                <a:spcPts val="1650"/>
              </a:lnSpc>
              <a:buNone/>
            </a:pPr>
            <a:r>
              <a:rPr lang="en-US" sz="1350" dirty="0">
                <a:solidFill>
                  <a:srgbClr val="F2F2F3"/>
                </a:solidFill>
                <a:latin typeface="Poppins Light" pitchFamily="34" charset="0"/>
                <a:ea typeface="Poppins Light" pitchFamily="34" charset="-122"/>
                <a:cs typeface="Poppins Light" pitchFamily="34" charset="-120"/>
              </a:rPr>
              <a:t>Input Flexibility</a:t>
            </a:r>
            <a:endParaRPr lang="en-US" sz="13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224" y="1673304"/>
            <a:ext cx="287060" cy="287060"/>
          </a:xfrm>
          <a:prstGeom prst="rect">
            <a:avLst/>
          </a:prstGeom>
        </p:spPr>
      </p:pic>
      <p:sp>
        <p:nvSpPr>
          <p:cNvPr id="5" name="Text 2"/>
          <p:cNvSpPr/>
          <p:nvPr/>
        </p:nvSpPr>
        <p:spPr>
          <a:xfrm>
            <a:off x="889754" y="1741408"/>
            <a:ext cx="1856542"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Natural Language Queries</a:t>
            </a:r>
            <a:endParaRPr lang="en-US" sz="1100" dirty="0"/>
          </a:p>
        </p:txBody>
      </p:sp>
      <p:sp>
        <p:nvSpPr>
          <p:cNvPr id="6" name="Text 3"/>
          <p:cNvSpPr/>
          <p:nvPr/>
        </p:nvSpPr>
        <p:spPr>
          <a:xfrm>
            <a:off x="889754" y="2035612"/>
            <a:ext cx="6285428"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Describe problems in plain English — no technical jargon or structured formats required</a:t>
            </a:r>
            <a:endParaRPr lang="en-US" sz="90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9224" y="2448758"/>
            <a:ext cx="287060" cy="287060"/>
          </a:xfrm>
          <a:prstGeom prst="rect">
            <a:avLst/>
          </a:prstGeom>
        </p:spPr>
      </p:pic>
      <p:sp>
        <p:nvSpPr>
          <p:cNvPr id="8" name="Text 4"/>
          <p:cNvSpPr/>
          <p:nvPr/>
        </p:nvSpPr>
        <p:spPr>
          <a:xfrm>
            <a:off x="889754" y="2516862"/>
            <a:ext cx="1435298"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Road Photo Upload</a:t>
            </a:r>
            <a:endParaRPr lang="en-US" sz="1100" dirty="0"/>
          </a:p>
        </p:txBody>
      </p:sp>
      <p:sp>
        <p:nvSpPr>
          <p:cNvPr id="9" name="Text 5"/>
          <p:cNvSpPr/>
          <p:nvPr/>
        </p:nvSpPr>
        <p:spPr>
          <a:xfrm>
            <a:off x="889754" y="2811066"/>
            <a:ext cx="6285428"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YOLOv8 computer vision detects infrastructure elements, road conditions, and hazards automatically</a:t>
            </a:r>
            <a:endParaRPr lang="en-US" sz="90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9224" y="3224213"/>
            <a:ext cx="287060" cy="287060"/>
          </a:xfrm>
          <a:prstGeom prst="rect">
            <a:avLst/>
          </a:prstGeom>
        </p:spPr>
      </p:pic>
      <p:sp>
        <p:nvSpPr>
          <p:cNvPr id="11" name="Text 6"/>
          <p:cNvSpPr/>
          <p:nvPr/>
        </p:nvSpPr>
        <p:spPr>
          <a:xfrm>
            <a:off x="889754" y="3292316"/>
            <a:ext cx="1482685"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Structured Metadata</a:t>
            </a:r>
            <a:endParaRPr lang="en-US" sz="1100" dirty="0"/>
          </a:p>
        </p:txBody>
      </p:sp>
      <p:sp>
        <p:nvSpPr>
          <p:cNvPr id="12" name="Text 7"/>
          <p:cNvSpPr/>
          <p:nvPr/>
        </p:nvSpPr>
        <p:spPr>
          <a:xfrm>
            <a:off x="889754" y="3586520"/>
            <a:ext cx="6285428"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Import traffic volume, speed limits, accident history, road classification for enhanced precision</a:t>
            </a:r>
            <a:endParaRPr lang="en-US" sz="900" dirty="0"/>
          </a:p>
        </p:txBody>
      </p:sp>
      <p:sp>
        <p:nvSpPr>
          <p:cNvPr id="13" name="Text 8"/>
          <p:cNvSpPr/>
          <p:nvPr/>
        </p:nvSpPr>
        <p:spPr>
          <a:xfrm>
            <a:off x="459224" y="3899178"/>
            <a:ext cx="1950006" cy="215265"/>
          </a:xfrm>
          <a:prstGeom prst="rect">
            <a:avLst/>
          </a:prstGeom>
          <a:noFill/>
          <a:ln/>
        </p:spPr>
        <p:txBody>
          <a:bodyPr wrap="none" lIns="0" tIns="0" rIns="0" bIns="0" rtlCol="0" anchor="t"/>
          <a:lstStyle/>
          <a:p>
            <a:pPr marL="0" indent="0" algn="l">
              <a:lnSpc>
                <a:spcPts val="1650"/>
              </a:lnSpc>
              <a:buNone/>
            </a:pPr>
            <a:r>
              <a:rPr lang="en-US" sz="1350" dirty="0">
                <a:solidFill>
                  <a:srgbClr val="F2F2F3"/>
                </a:solidFill>
                <a:latin typeface="Poppins Light" pitchFamily="34" charset="0"/>
                <a:ea typeface="Poppins Light" pitchFamily="34" charset="-122"/>
                <a:cs typeface="Poppins Light" pitchFamily="34" charset="-120"/>
              </a:rPr>
              <a:t>Processing Intelligence</a:t>
            </a:r>
            <a:endParaRPr lang="en-US" sz="1350" dirty="0"/>
          </a:p>
        </p:txBody>
      </p:sp>
      <p:sp>
        <p:nvSpPr>
          <p:cNvPr id="14" name="Shape 9"/>
          <p:cNvSpPr/>
          <p:nvPr/>
        </p:nvSpPr>
        <p:spPr>
          <a:xfrm>
            <a:off x="459224" y="4243507"/>
            <a:ext cx="459224" cy="707350"/>
          </a:xfrm>
          <a:prstGeom prst="roundRect">
            <a:avLst>
              <a:gd name="adj" fmla="val 360058"/>
            </a:avLst>
          </a:prstGeom>
          <a:solidFill>
            <a:srgbClr val="3D3D42"/>
          </a:solidFill>
          <a:ln w="7620">
            <a:solidFill>
              <a:srgbClr val="56565B"/>
            </a:solidFill>
            <a:prstDash val="solid"/>
          </a:ln>
        </p:spPr>
        <p:txBody>
          <a:bodyPr/>
          <a:lstStyle/>
          <a:p>
            <a:endParaRPr lang="en-US"/>
          </a:p>
        </p:txBody>
      </p:sp>
      <p:sp>
        <p:nvSpPr>
          <p:cNvPr id="15" name="Text 10"/>
          <p:cNvSpPr/>
          <p:nvPr/>
        </p:nvSpPr>
        <p:spPr>
          <a:xfrm>
            <a:off x="602694" y="4489490"/>
            <a:ext cx="172164" cy="215265"/>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Poppins Light" pitchFamily="34" charset="0"/>
                <a:ea typeface="Poppins Light" pitchFamily="34" charset="-122"/>
                <a:cs typeface="Poppins Light" pitchFamily="34" charset="-120"/>
              </a:rPr>
              <a:t>1</a:t>
            </a:r>
            <a:endParaRPr lang="en-US" sz="1350" dirty="0"/>
          </a:p>
        </p:txBody>
      </p:sp>
      <p:sp>
        <p:nvSpPr>
          <p:cNvPr id="16" name="Text 11"/>
          <p:cNvSpPr/>
          <p:nvPr/>
        </p:nvSpPr>
        <p:spPr>
          <a:xfrm>
            <a:off x="1033224" y="4358283"/>
            <a:ext cx="1769745"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Semantic Understanding</a:t>
            </a:r>
            <a:endParaRPr lang="en-US" sz="1100" dirty="0"/>
          </a:p>
        </p:txBody>
      </p:sp>
      <p:sp>
        <p:nvSpPr>
          <p:cNvPr id="17" name="Text 12"/>
          <p:cNvSpPr/>
          <p:nvPr/>
        </p:nvSpPr>
        <p:spPr>
          <a:xfrm>
            <a:off x="1033224" y="4652486"/>
            <a:ext cx="6141958"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Vector embeddings capture contextual meaning beyond keyword matching for nuanced query interpretation</a:t>
            </a:r>
            <a:endParaRPr lang="en-US" sz="900" dirty="0"/>
          </a:p>
        </p:txBody>
      </p:sp>
      <p:sp>
        <p:nvSpPr>
          <p:cNvPr id="18" name="Shape 13"/>
          <p:cNvSpPr/>
          <p:nvPr/>
        </p:nvSpPr>
        <p:spPr>
          <a:xfrm>
            <a:off x="459224" y="5065633"/>
            <a:ext cx="459224" cy="707350"/>
          </a:xfrm>
          <a:prstGeom prst="roundRect">
            <a:avLst>
              <a:gd name="adj" fmla="val 360058"/>
            </a:avLst>
          </a:prstGeom>
          <a:solidFill>
            <a:srgbClr val="3D3D42"/>
          </a:solidFill>
          <a:ln w="7620">
            <a:solidFill>
              <a:srgbClr val="56565B"/>
            </a:solidFill>
            <a:prstDash val="solid"/>
          </a:ln>
        </p:spPr>
        <p:txBody>
          <a:bodyPr/>
          <a:lstStyle/>
          <a:p>
            <a:endParaRPr lang="en-US"/>
          </a:p>
        </p:txBody>
      </p:sp>
      <p:sp>
        <p:nvSpPr>
          <p:cNvPr id="19" name="Text 14"/>
          <p:cNvSpPr/>
          <p:nvPr/>
        </p:nvSpPr>
        <p:spPr>
          <a:xfrm>
            <a:off x="602694" y="5311616"/>
            <a:ext cx="172164" cy="215265"/>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Poppins Light" pitchFamily="34" charset="0"/>
                <a:ea typeface="Poppins Light" pitchFamily="34" charset="-122"/>
                <a:cs typeface="Poppins Light" pitchFamily="34" charset="-120"/>
              </a:rPr>
              <a:t>2</a:t>
            </a:r>
            <a:endParaRPr lang="en-US" sz="1350" dirty="0"/>
          </a:p>
        </p:txBody>
      </p:sp>
      <p:sp>
        <p:nvSpPr>
          <p:cNvPr id="20" name="Text 15"/>
          <p:cNvSpPr/>
          <p:nvPr/>
        </p:nvSpPr>
        <p:spPr>
          <a:xfrm>
            <a:off x="1033224" y="5180409"/>
            <a:ext cx="1940123"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Evidence-Based Reasoning</a:t>
            </a:r>
            <a:endParaRPr lang="en-US" sz="1100" dirty="0"/>
          </a:p>
        </p:txBody>
      </p:sp>
      <p:sp>
        <p:nvSpPr>
          <p:cNvPr id="21" name="Text 16"/>
          <p:cNvSpPr/>
          <p:nvPr/>
        </p:nvSpPr>
        <p:spPr>
          <a:xfrm>
            <a:off x="1033224" y="5474613"/>
            <a:ext cx="6141958"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Local LLM analyzes intervention effectiveness using 150+ research papers and field implementation data</a:t>
            </a:r>
            <a:endParaRPr lang="en-US" sz="900" dirty="0"/>
          </a:p>
        </p:txBody>
      </p:sp>
      <p:sp>
        <p:nvSpPr>
          <p:cNvPr id="22" name="Shape 17"/>
          <p:cNvSpPr/>
          <p:nvPr/>
        </p:nvSpPr>
        <p:spPr>
          <a:xfrm>
            <a:off x="459224" y="5887760"/>
            <a:ext cx="459224" cy="707350"/>
          </a:xfrm>
          <a:prstGeom prst="roundRect">
            <a:avLst>
              <a:gd name="adj" fmla="val 360058"/>
            </a:avLst>
          </a:prstGeom>
          <a:solidFill>
            <a:srgbClr val="3D3D42"/>
          </a:solidFill>
          <a:ln w="7620">
            <a:solidFill>
              <a:srgbClr val="56565B"/>
            </a:solidFill>
            <a:prstDash val="solid"/>
          </a:ln>
        </p:spPr>
        <p:txBody>
          <a:bodyPr/>
          <a:lstStyle/>
          <a:p>
            <a:endParaRPr lang="en-US"/>
          </a:p>
        </p:txBody>
      </p:sp>
      <p:sp>
        <p:nvSpPr>
          <p:cNvPr id="23" name="Text 18"/>
          <p:cNvSpPr/>
          <p:nvPr/>
        </p:nvSpPr>
        <p:spPr>
          <a:xfrm>
            <a:off x="602694" y="6133743"/>
            <a:ext cx="172164" cy="215265"/>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Poppins Light" pitchFamily="34" charset="0"/>
                <a:ea typeface="Poppins Light" pitchFamily="34" charset="-122"/>
                <a:cs typeface="Poppins Light" pitchFamily="34" charset="-120"/>
              </a:rPr>
              <a:t>3</a:t>
            </a:r>
            <a:endParaRPr lang="en-US" sz="1350" dirty="0"/>
          </a:p>
        </p:txBody>
      </p:sp>
      <p:sp>
        <p:nvSpPr>
          <p:cNvPr id="24" name="Text 19"/>
          <p:cNvSpPr/>
          <p:nvPr/>
        </p:nvSpPr>
        <p:spPr>
          <a:xfrm>
            <a:off x="1033224" y="6002536"/>
            <a:ext cx="1534954"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Relationship Mapping</a:t>
            </a:r>
            <a:endParaRPr lang="en-US" sz="1100" dirty="0"/>
          </a:p>
        </p:txBody>
      </p:sp>
      <p:sp>
        <p:nvSpPr>
          <p:cNvPr id="25" name="Text 20"/>
          <p:cNvSpPr/>
          <p:nvPr/>
        </p:nvSpPr>
        <p:spPr>
          <a:xfrm>
            <a:off x="1033224" y="6296739"/>
            <a:ext cx="6141958"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Graph algorithms detect conflicts, prerequisites, and synergistic combinations across intervention types</a:t>
            </a:r>
            <a:endParaRPr lang="en-US" sz="900" dirty="0"/>
          </a:p>
        </p:txBody>
      </p:sp>
      <p:sp>
        <p:nvSpPr>
          <p:cNvPr id="26" name="Shape 21"/>
          <p:cNvSpPr/>
          <p:nvPr/>
        </p:nvSpPr>
        <p:spPr>
          <a:xfrm>
            <a:off x="459224" y="6709886"/>
            <a:ext cx="459224" cy="707350"/>
          </a:xfrm>
          <a:prstGeom prst="roundRect">
            <a:avLst>
              <a:gd name="adj" fmla="val 360058"/>
            </a:avLst>
          </a:prstGeom>
          <a:solidFill>
            <a:srgbClr val="3D3D42"/>
          </a:solidFill>
          <a:ln w="7620">
            <a:solidFill>
              <a:srgbClr val="56565B"/>
            </a:solidFill>
            <a:prstDash val="solid"/>
          </a:ln>
        </p:spPr>
        <p:txBody>
          <a:bodyPr/>
          <a:lstStyle/>
          <a:p>
            <a:endParaRPr lang="en-US"/>
          </a:p>
        </p:txBody>
      </p:sp>
      <p:sp>
        <p:nvSpPr>
          <p:cNvPr id="27" name="Text 22"/>
          <p:cNvSpPr/>
          <p:nvPr/>
        </p:nvSpPr>
        <p:spPr>
          <a:xfrm>
            <a:off x="602694" y="6955869"/>
            <a:ext cx="172164" cy="215265"/>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Poppins Light" pitchFamily="34" charset="0"/>
                <a:ea typeface="Poppins Light" pitchFamily="34" charset="-122"/>
                <a:cs typeface="Poppins Light" pitchFamily="34" charset="-120"/>
              </a:rPr>
              <a:t>4</a:t>
            </a:r>
            <a:endParaRPr lang="en-US" sz="1350" dirty="0"/>
          </a:p>
        </p:txBody>
      </p:sp>
      <p:sp>
        <p:nvSpPr>
          <p:cNvPr id="28" name="Text 23"/>
          <p:cNvSpPr/>
          <p:nvPr/>
        </p:nvSpPr>
        <p:spPr>
          <a:xfrm>
            <a:off x="1033224" y="6824663"/>
            <a:ext cx="1826538"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Cost-Benefit Optimization</a:t>
            </a:r>
            <a:endParaRPr lang="en-US" sz="1100" dirty="0"/>
          </a:p>
        </p:txBody>
      </p:sp>
      <p:sp>
        <p:nvSpPr>
          <p:cNvPr id="29" name="Text 24"/>
          <p:cNvSpPr/>
          <p:nvPr/>
        </p:nvSpPr>
        <p:spPr>
          <a:xfrm>
            <a:off x="1033224" y="7118866"/>
            <a:ext cx="6141958"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Multi-objective ranking balances lives saved, rupee cost, implementation time, and regulatory compliance</a:t>
            </a:r>
            <a:endParaRPr lang="en-US" sz="900" dirty="0"/>
          </a:p>
        </p:txBody>
      </p:sp>
      <p:sp>
        <p:nvSpPr>
          <p:cNvPr id="30" name="Text 25"/>
          <p:cNvSpPr/>
          <p:nvPr/>
        </p:nvSpPr>
        <p:spPr>
          <a:xfrm>
            <a:off x="7462838" y="1328976"/>
            <a:ext cx="1722358" cy="215265"/>
          </a:xfrm>
          <a:prstGeom prst="rect">
            <a:avLst/>
          </a:prstGeom>
          <a:noFill/>
          <a:ln/>
        </p:spPr>
        <p:txBody>
          <a:bodyPr wrap="none" lIns="0" tIns="0" rIns="0" bIns="0" rtlCol="0" anchor="t"/>
          <a:lstStyle/>
          <a:p>
            <a:pPr marL="0" indent="0" algn="l">
              <a:lnSpc>
                <a:spcPts val="1650"/>
              </a:lnSpc>
              <a:buNone/>
            </a:pPr>
            <a:r>
              <a:rPr lang="en-US" sz="1350" dirty="0">
                <a:solidFill>
                  <a:srgbClr val="F2F2F3"/>
                </a:solidFill>
                <a:latin typeface="Poppins Light" pitchFamily="34" charset="0"/>
                <a:ea typeface="Poppins Light" pitchFamily="34" charset="-122"/>
                <a:cs typeface="Poppins Light" pitchFamily="34" charset="-120"/>
              </a:rPr>
              <a:t>Output Deliverables</a:t>
            </a:r>
            <a:endParaRPr lang="en-US" sz="1350" dirty="0"/>
          </a:p>
        </p:txBody>
      </p:sp>
      <p:sp>
        <p:nvSpPr>
          <p:cNvPr id="31" name="Shape 26"/>
          <p:cNvSpPr/>
          <p:nvPr/>
        </p:nvSpPr>
        <p:spPr>
          <a:xfrm>
            <a:off x="7462838" y="1673304"/>
            <a:ext cx="6715958" cy="737830"/>
          </a:xfrm>
          <a:prstGeom prst="roundRect">
            <a:avLst>
              <a:gd name="adj" fmla="val 6536"/>
            </a:avLst>
          </a:prstGeom>
          <a:solidFill>
            <a:srgbClr val="050505"/>
          </a:solidFill>
          <a:ln w="15240">
            <a:solidFill>
              <a:srgbClr val="56565B"/>
            </a:solidFill>
            <a:prstDash val="solid"/>
          </a:ln>
        </p:spPr>
        <p:txBody>
          <a:bodyPr/>
          <a:lstStyle/>
          <a:p>
            <a:endParaRPr lang="en-US"/>
          </a:p>
        </p:txBody>
      </p:sp>
      <p:sp>
        <p:nvSpPr>
          <p:cNvPr id="32" name="Shape 27"/>
          <p:cNvSpPr/>
          <p:nvPr/>
        </p:nvSpPr>
        <p:spPr>
          <a:xfrm>
            <a:off x="7478078" y="1688544"/>
            <a:ext cx="459224" cy="707350"/>
          </a:xfrm>
          <a:prstGeom prst="roundRect">
            <a:avLst>
              <a:gd name="adj" fmla="val 6519"/>
            </a:avLst>
          </a:prstGeom>
          <a:solidFill>
            <a:srgbClr val="3D3D42"/>
          </a:solidFill>
          <a:ln/>
        </p:spPr>
        <p:txBody>
          <a:bodyPr/>
          <a:lstStyle/>
          <a:p>
            <a:endParaRPr lang="en-US"/>
          </a:p>
        </p:txBody>
      </p:sp>
      <p:sp>
        <p:nvSpPr>
          <p:cNvPr id="33" name="Text 28"/>
          <p:cNvSpPr/>
          <p:nvPr/>
        </p:nvSpPr>
        <p:spPr>
          <a:xfrm>
            <a:off x="7617738" y="1934528"/>
            <a:ext cx="172164" cy="215265"/>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Poppins Light" pitchFamily="34" charset="0"/>
                <a:ea typeface="Poppins Light" pitchFamily="34" charset="-122"/>
                <a:cs typeface="Poppins Light" pitchFamily="34" charset="-120"/>
              </a:rPr>
              <a:t>1</a:t>
            </a:r>
            <a:endParaRPr lang="en-US" sz="1350" dirty="0"/>
          </a:p>
        </p:txBody>
      </p:sp>
      <p:sp>
        <p:nvSpPr>
          <p:cNvPr id="34" name="Text 29"/>
          <p:cNvSpPr/>
          <p:nvPr/>
        </p:nvSpPr>
        <p:spPr>
          <a:xfrm>
            <a:off x="8052078" y="1803321"/>
            <a:ext cx="1480661"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Ranked Interventions</a:t>
            </a:r>
            <a:endParaRPr lang="en-US" sz="1100" dirty="0"/>
          </a:p>
        </p:txBody>
      </p:sp>
      <p:sp>
        <p:nvSpPr>
          <p:cNvPr id="35" name="Text 30"/>
          <p:cNvSpPr/>
          <p:nvPr/>
        </p:nvSpPr>
        <p:spPr>
          <a:xfrm>
            <a:off x="8052078" y="2097524"/>
            <a:ext cx="5996702"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Top 5-10 interventions prioritized by relevance score with confidence intervals and reasoning explanations</a:t>
            </a:r>
            <a:endParaRPr lang="en-US" sz="900" dirty="0"/>
          </a:p>
        </p:txBody>
      </p:sp>
      <p:sp>
        <p:nvSpPr>
          <p:cNvPr id="36" name="Shape 31"/>
          <p:cNvSpPr/>
          <p:nvPr/>
        </p:nvSpPr>
        <p:spPr>
          <a:xfrm>
            <a:off x="7462838" y="2525911"/>
            <a:ext cx="6715958" cy="737830"/>
          </a:xfrm>
          <a:prstGeom prst="roundRect">
            <a:avLst>
              <a:gd name="adj" fmla="val 6536"/>
            </a:avLst>
          </a:prstGeom>
          <a:solidFill>
            <a:srgbClr val="050505"/>
          </a:solidFill>
          <a:ln w="15240">
            <a:solidFill>
              <a:srgbClr val="56565B"/>
            </a:solidFill>
            <a:prstDash val="solid"/>
          </a:ln>
        </p:spPr>
        <p:txBody>
          <a:bodyPr/>
          <a:lstStyle/>
          <a:p>
            <a:endParaRPr lang="en-US"/>
          </a:p>
        </p:txBody>
      </p:sp>
      <p:sp>
        <p:nvSpPr>
          <p:cNvPr id="37" name="Shape 32"/>
          <p:cNvSpPr/>
          <p:nvPr/>
        </p:nvSpPr>
        <p:spPr>
          <a:xfrm>
            <a:off x="7478078" y="2541151"/>
            <a:ext cx="459224" cy="707350"/>
          </a:xfrm>
          <a:prstGeom prst="roundRect">
            <a:avLst>
              <a:gd name="adj" fmla="val 6519"/>
            </a:avLst>
          </a:prstGeom>
          <a:solidFill>
            <a:srgbClr val="3D3D42"/>
          </a:solidFill>
          <a:ln/>
        </p:spPr>
        <p:txBody>
          <a:bodyPr/>
          <a:lstStyle/>
          <a:p>
            <a:endParaRPr lang="en-US"/>
          </a:p>
        </p:txBody>
      </p:sp>
      <p:sp>
        <p:nvSpPr>
          <p:cNvPr id="38" name="Text 33"/>
          <p:cNvSpPr/>
          <p:nvPr/>
        </p:nvSpPr>
        <p:spPr>
          <a:xfrm>
            <a:off x="7617738" y="2787134"/>
            <a:ext cx="172164" cy="215265"/>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Poppins Light" pitchFamily="34" charset="0"/>
                <a:ea typeface="Poppins Light" pitchFamily="34" charset="-122"/>
                <a:cs typeface="Poppins Light" pitchFamily="34" charset="-120"/>
              </a:rPr>
              <a:t>2</a:t>
            </a:r>
            <a:endParaRPr lang="en-US" sz="1350" dirty="0"/>
          </a:p>
        </p:txBody>
      </p:sp>
      <p:sp>
        <p:nvSpPr>
          <p:cNvPr id="39" name="Text 34"/>
          <p:cNvSpPr/>
          <p:nvPr/>
        </p:nvSpPr>
        <p:spPr>
          <a:xfrm>
            <a:off x="8052078" y="2655927"/>
            <a:ext cx="1547098"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Scenario Comparison</a:t>
            </a:r>
            <a:endParaRPr lang="en-US" sz="1100" dirty="0"/>
          </a:p>
        </p:txBody>
      </p:sp>
      <p:sp>
        <p:nvSpPr>
          <p:cNvPr id="40" name="Text 35"/>
          <p:cNvSpPr/>
          <p:nvPr/>
        </p:nvSpPr>
        <p:spPr>
          <a:xfrm>
            <a:off x="8052078" y="2950131"/>
            <a:ext cx="5996702"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Quick Fix, Enhanced, and Comprehensive tiers with cost, impact, and timeline tradeoff analysis</a:t>
            </a:r>
            <a:endParaRPr lang="en-US" sz="900" dirty="0"/>
          </a:p>
        </p:txBody>
      </p:sp>
      <p:sp>
        <p:nvSpPr>
          <p:cNvPr id="41" name="Shape 36"/>
          <p:cNvSpPr/>
          <p:nvPr/>
        </p:nvSpPr>
        <p:spPr>
          <a:xfrm>
            <a:off x="7462838" y="3378518"/>
            <a:ext cx="6715958" cy="737830"/>
          </a:xfrm>
          <a:prstGeom prst="roundRect">
            <a:avLst>
              <a:gd name="adj" fmla="val 6536"/>
            </a:avLst>
          </a:prstGeom>
          <a:solidFill>
            <a:srgbClr val="050505"/>
          </a:solidFill>
          <a:ln w="15240">
            <a:solidFill>
              <a:srgbClr val="56565B"/>
            </a:solidFill>
            <a:prstDash val="solid"/>
          </a:ln>
        </p:spPr>
        <p:txBody>
          <a:bodyPr/>
          <a:lstStyle/>
          <a:p>
            <a:endParaRPr lang="en-US"/>
          </a:p>
        </p:txBody>
      </p:sp>
      <p:sp>
        <p:nvSpPr>
          <p:cNvPr id="42" name="Shape 37"/>
          <p:cNvSpPr/>
          <p:nvPr/>
        </p:nvSpPr>
        <p:spPr>
          <a:xfrm>
            <a:off x="7478078" y="3393758"/>
            <a:ext cx="459224" cy="707350"/>
          </a:xfrm>
          <a:prstGeom prst="roundRect">
            <a:avLst>
              <a:gd name="adj" fmla="val 6519"/>
            </a:avLst>
          </a:prstGeom>
          <a:solidFill>
            <a:srgbClr val="3D3D42"/>
          </a:solidFill>
          <a:ln/>
        </p:spPr>
        <p:txBody>
          <a:bodyPr/>
          <a:lstStyle/>
          <a:p>
            <a:endParaRPr lang="en-US"/>
          </a:p>
        </p:txBody>
      </p:sp>
      <p:sp>
        <p:nvSpPr>
          <p:cNvPr id="43" name="Text 38"/>
          <p:cNvSpPr/>
          <p:nvPr/>
        </p:nvSpPr>
        <p:spPr>
          <a:xfrm>
            <a:off x="7617738" y="3639741"/>
            <a:ext cx="172164" cy="215265"/>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Poppins Light" pitchFamily="34" charset="0"/>
                <a:ea typeface="Poppins Light" pitchFamily="34" charset="-122"/>
                <a:cs typeface="Poppins Light" pitchFamily="34" charset="-120"/>
              </a:rPr>
              <a:t>3</a:t>
            </a:r>
            <a:endParaRPr lang="en-US" sz="1350" dirty="0"/>
          </a:p>
        </p:txBody>
      </p:sp>
      <p:sp>
        <p:nvSpPr>
          <p:cNvPr id="44" name="Text 39"/>
          <p:cNvSpPr/>
          <p:nvPr/>
        </p:nvSpPr>
        <p:spPr>
          <a:xfrm>
            <a:off x="8052078" y="3508534"/>
            <a:ext cx="1480661"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Implementation Plan</a:t>
            </a:r>
            <a:endParaRPr lang="en-US" sz="1100" dirty="0"/>
          </a:p>
        </p:txBody>
      </p:sp>
      <p:sp>
        <p:nvSpPr>
          <p:cNvPr id="45" name="Text 40"/>
          <p:cNvSpPr/>
          <p:nvPr/>
        </p:nvSpPr>
        <p:spPr>
          <a:xfrm>
            <a:off x="8052078" y="3802737"/>
            <a:ext cx="5996702"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Material specifications, labor estimates, procurement sources, and step-by-step execution timeline</a:t>
            </a:r>
            <a:endParaRPr lang="en-US" sz="900" dirty="0"/>
          </a:p>
        </p:txBody>
      </p:sp>
      <p:sp>
        <p:nvSpPr>
          <p:cNvPr id="46" name="Shape 41"/>
          <p:cNvSpPr/>
          <p:nvPr/>
        </p:nvSpPr>
        <p:spPr>
          <a:xfrm>
            <a:off x="7462838" y="4231124"/>
            <a:ext cx="6715958" cy="737830"/>
          </a:xfrm>
          <a:prstGeom prst="roundRect">
            <a:avLst>
              <a:gd name="adj" fmla="val 6536"/>
            </a:avLst>
          </a:prstGeom>
          <a:solidFill>
            <a:srgbClr val="050505"/>
          </a:solidFill>
          <a:ln w="15240">
            <a:solidFill>
              <a:srgbClr val="56565B"/>
            </a:solidFill>
            <a:prstDash val="solid"/>
          </a:ln>
        </p:spPr>
        <p:txBody>
          <a:bodyPr/>
          <a:lstStyle/>
          <a:p>
            <a:endParaRPr lang="en-US"/>
          </a:p>
        </p:txBody>
      </p:sp>
      <p:sp>
        <p:nvSpPr>
          <p:cNvPr id="47" name="Shape 42"/>
          <p:cNvSpPr/>
          <p:nvPr/>
        </p:nvSpPr>
        <p:spPr>
          <a:xfrm>
            <a:off x="7478078" y="4246364"/>
            <a:ext cx="459224" cy="707350"/>
          </a:xfrm>
          <a:prstGeom prst="roundRect">
            <a:avLst>
              <a:gd name="adj" fmla="val 6519"/>
            </a:avLst>
          </a:prstGeom>
          <a:solidFill>
            <a:srgbClr val="3D3D42"/>
          </a:solidFill>
          <a:ln/>
        </p:spPr>
        <p:txBody>
          <a:bodyPr/>
          <a:lstStyle/>
          <a:p>
            <a:endParaRPr lang="en-US"/>
          </a:p>
        </p:txBody>
      </p:sp>
      <p:sp>
        <p:nvSpPr>
          <p:cNvPr id="48" name="Text 43"/>
          <p:cNvSpPr/>
          <p:nvPr/>
        </p:nvSpPr>
        <p:spPr>
          <a:xfrm>
            <a:off x="7617738" y="4492347"/>
            <a:ext cx="172164" cy="215265"/>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Poppins Light" pitchFamily="34" charset="0"/>
                <a:ea typeface="Poppins Light" pitchFamily="34" charset="-122"/>
                <a:cs typeface="Poppins Light" pitchFamily="34" charset="-120"/>
              </a:rPr>
              <a:t>4</a:t>
            </a:r>
            <a:endParaRPr lang="en-US" sz="1350" dirty="0"/>
          </a:p>
        </p:txBody>
      </p:sp>
      <p:sp>
        <p:nvSpPr>
          <p:cNvPr id="49" name="Text 44"/>
          <p:cNvSpPr/>
          <p:nvPr/>
        </p:nvSpPr>
        <p:spPr>
          <a:xfrm>
            <a:off x="8052078" y="4361140"/>
            <a:ext cx="1553528"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Compliance Checklist</a:t>
            </a:r>
            <a:endParaRPr lang="en-US" sz="1100" dirty="0"/>
          </a:p>
        </p:txBody>
      </p:sp>
      <p:sp>
        <p:nvSpPr>
          <p:cNvPr id="50" name="Text 45"/>
          <p:cNvSpPr/>
          <p:nvPr/>
        </p:nvSpPr>
        <p:spPr>
          <a:xfrm>
            <a:off x="8052078" y="4655344"/>
            <a:ext cx="5996702"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IRC/MoRTH/CPWD standard references, approval requirements, and regulatory filing procedures</a:t>
            </a:r>
            <a:endParaRPr lang="en-US" sz="900" dirty="0"/>
          </a:p>
        </p:txBody>
      </p:sp>
      <p:sp>
        <p:nvSpPr>
          <p:cNvPr id="51" name="Shape 46"/>
          <p:cNvSpPr/>
          <p:nvPr/>
        </p:nvSpPr>
        <p:spPr>
          <a:xfrm>
            <a:off x="7462838" y="5083731"/>
            <a:ext cx="6715958" cy="737830"/>
          </a:xfrm>
          <a:prstGeom prst="roundRect">
            <a:avLst>
              <a:gd name="adj" fmla="val 6536"/>
            </a:avLst>
          </a:prstGeom>
          <a:solidFill>
            <a:srgbClr val="050505"/>
          </a:solidFill>
          <a:ln w="15240">
            <a:solidFill>
              <a:srgbClr val="56565B"/>
            </a:solidFill>
            <a:prstDash val="solid"/>
          </a:ln>
        </p:spPr>
        <p:txBody>
          <a:bodyPr/>
          <a:lstStyle/>
          <a:p>
            <a:endParaRPr lang="en-US"/>
          </a:p>
        </p:txBody>
      </p:sp>
      <p:sp>
        <p:nvSpPr>
          <p:cNvPr id="52" name="Shape 47"/>
          <p:cNvSpPr/>
          <p:nvPr/>
        </p:nvSpPr>
        <p:spPr>
          <a:xfrm>
            <a:off x="7478078" y="5098971"/>
            <a:ext cx="459224" cy="707350"/>
          </a:xfrm>
          <a:prstGeom prst="roundRect">
            <a:avLst>
              <a:gd name="adj" fmla="val 6519"/>
            </a:avLst>
          </a:prstGeom>
          <a:solidFill>
            <a:srgbClr val="3D3D42"/>
          </a:solidFill>
          <a:ln/>
        </p:spPr>
        <p:txBody>
          <a:bodyPr/>
          <a:lstStyle/>
          <a:p>
            <a:endParaRPr lang="en-US"/>
          </a:p>
        </p:txBody>
      </p:sp>
      <p:sp>
        <p:nvSpPr>
          <p:cNvPr id="53" name="Text 48"/>
          <p:cNvSpPr/>
          <p:nvPr/>
        </p:nvSpPr>
        <p:spPr>
          <a:xfrm>
            <a:off x="7617738" y="5344954"/>
            <a:ext cx="172164" cy="215265"/>
          </a:xfrm>
          <a:prstGeom prst="rect">
            <a:avLst/>
          </a:prstGeom>
          <a:noFill/>
          <a:ln/>
        </p:spPr>
        <p:txBody>
          <a:bodyPr wrap="none" lIns="0" tIns="0" rIns="0" bIns="0" rtlCol="0" anchor="t"/>
          <a:lstStyle/>
          <a:p>
            <a:pPr marL="0" indent="0" algn="l">
              <a:lnSpc>
                <a:spcPts val="1350"/>
              </a:lnSpc>
              <a:buNone/>
            </a:pPr>
            <a:r>
              <a:rPr lang="en-US" sz="1350" dirty="0">
                <a:solidFill>
                  <a:srgbClr val="E5E0DF"/>
                </a:solidFill>
                <a:latin typeface="Poppins Light" pitchFamily="34" charset="0"/>
                <a:ea typeface="Poppins Light" pitchFamily="34" charset="-122"/>
                <a:cs typeface="Poppins Light" pitchFamily="34" charset="-120"/>
              </a:rPr>
              <a:t>5</a:t>
            </a:r>
            <a:endParaRPr lang="en-US" sz="1350" dirty="0"/>
          </a:p>
        </p:txBody>
      </p:sp>
      <p:sp>
        <p:nvSpPr>
          <p:cNvPr id="54" name="Text 49"/>
          <p:cNvSpPr/>
          <p:nvPr/>
        </p:nvSpPr>
        <p:spPr>
          <a:xfrm>
            <a:off x="8052078" y="5213747"/>
            <a:ext cx="1435298" cy="179427"/>
          </a:xfrm>
          <a:prstGeom prst="rect">
            <a:avLst/>
          </a:prstGeom>
          <a:noFill/>
          <a:ln/>
        </p:spPr>
        <p:txBody>
          <a:bodyPr wrap="none" lIns="0" tIns="0" rIns="0" bIns="0" rtlCol="0" anchor="t"/>
          <a:lstStyle/>
          <a:p>
            <a:pPr marL="0" indent="0" algn="l">
              <a:lnSpc>
                <a:spcPts val="1400"/>
              </a:lnSpc>
              <a:buNone/>
            </a:pPr>
            <a:r>
              <a:rPr lang="en-US" sz="1100" dirty="0">
                <a:solidFill>
                  <a:srgbClr val="E5E0DF"/>
                </a:solidFill>
                <a:latin typeface="Poppins Light" pitchFamily="34" charset="0"/>
                <a:ea typeface="Poppins Light" pitchFamily="34" charset="-122"/>
                <a:cs typeface="Poppins Light" pitchFamily="34" charset="-120"/>
              </a:rPr>
              <a:t>Predicted Impact</a:t>
            </a:r>
            <a:endParaRPr lang="en-US" sz="1100" dirty="0"/>
          </a:p>
        </p:txBody>
      </p:sp>
      <p:sp>
        <p:nvSpPr>
          <p:cNvPr id="55" name="Text 50"/>
          <p:cNvSpPr/>
          <p:nvPr/>
        </p:nvSpPr>
        <p:spPr>
          <a:xfrm>
            <a:off x="8052078" y="5507950"/>
            <a:ext cx="5996702" cy="183594"/>
          </a:xfrm>
          <a:prstGeom prst="rect">
            <a:avLst/>
          </a:prstGeom>
          <a:noFill/>
          <a:ln/>
        </p:spPr>
        <p:txBody>
          <a:bodyPr wrap="non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Accident reduction percentages, lives saved annually, injury prevention, and long-term ROI projections</a:t>
            </a:r>
            <a:endParaRPr lang="en-US" sz="900" dirty="0"/>
          </a:p>
        </p:txBody>
      </p:sp>
      <p:sp>
        <p:nvSpPr>
          <p:cNvPr id="56" name="Text 51"/>
          <p:cNvSpPr/>
          <p:nvPr/>
        </p:nvSpPr>
        <p:spPr>
          <a:xfrm>
            <a:off x="7462838" y="5950625"/>
            <a:ext cx="1947624" cy="179427"/>
          </a:xfrm>
          <a:prstGeom prst="rect">
            <a:avLst/>
          </a:prstGeom>
          <a:noFill/>
          <a:ln/>
        </p:spPr>
        <p:txBody>
          <a:bodyPr wrap="none" lIns="0" tIns="0" rIns="0" bIns="0" rtlCol="0" anchor="t"/>
          <a:lstStyle/>
          <a:p>
            <a:pPr marL="0" indent="0" algn="l">
              <a:lnSpc>
                <a:spcPts val="1400"/>
              </a:lnSpc>
              <a:buNone/>
            </a:pPr>
            <a:r>
              <a:rPr lang="en-US" sz="1100" dirty="0">
                <a:solidFill>
                  <a:srgbClr val="F2F2F3"/>
                </a:solidFill>
                <a:latin typeface="Poppins Light" pitchFamily="34" charset="0"/>
                <a:ea typeface="Poppins Light" pitchFamily="34" charset="-122"/>
                <a:cs typeface="Poppins Light" pitchFamily="34" charset="-120"/>
              </a:rPr>
              <a:t>Transparency &amp; Auditability</a:t>
            </a:r>
            <a:endParaRPr lang="en-US" sz="1100" dirty="0"/>
          </a:p>
        </p:txBody>
      </p:sp>
      <p:sp>
        <p:nvSpPr>
          <p:cNvPr id="57" name="Text 52"/>
          <p:cNvSpPr/>
          <p:nvPr/>
        </p:nvSpPr>
        <p:spPr>
          <a:xfrm>
            <a:off x="7462838" y="6244828"/>
            <a:ext cx="6715958" cy="550783"/>
          </a:xfrm>
          <a:prstGeom prst="rect">
            <a:avLst/>
          </a:prstGeom>
          <a:noFill/>
          <a:ln/>
        </p:spPr>
        <p:txBody>
          <a:bodyPr wrap="square" lIns="0" tIns="0" rIns="0" bIns="0" rtlCol="0" anchor="t"/>
          <a:lstStyle/>
          <a:p>
            <a:pPr marL="0" indent="0" algn="l">
              <a:lnSpc>
                <a:spcPts val="1400"/>
              </a:lnSpc>
              <a:buNone/>
            </a:pPr>
            <a:r>
              <a:rPr lang="en-US" sz="900" dirty="0">
                <a:solidFill>
                  <a:srgbClr val="E5E0DF"/>
                </a:solidFill>
                <a:latin typeface="Roboto Light" pitchFamily="34" charset="0"/>
                <a:ea typeface="Roboto Light" pitchFamily="34" charset="-122"/>
                <a:cs typeface="Roboto Light" pitchFamily="34" charset="-120"/>
              </a:rPr>
              <a:t>Every recommendation includes full citation trails to source documents (IRC clauses, research papers, case studies). Confidence scores indicate certainty levels. Alternative options are explained with reasoning for why they weren't selected. This transparency ensures recommendations withstand audit scrutiny and enable informed decision-making.</a:t>
            </a:r>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sp>
        <p:nvSpPr>
          <p:cNvPr id="2" name="Text 0"/>
          <p:cNvSpPr/>
          <p:nvPr/>
        </p:nvSpPr>
        <p:spPr>
          <a:xfrm>
            <a:off x="396835" y="272891"/>
            <a:ext cx="6873002" cy="310158"/>
          </a:xfrm>
          <a:prstGeom prst="rect">
            <a:avLst/>
          </a:prstGeom>
          <a:noFill/>
          <a:ln/>
        </p:spPr>
        <p:txBody>
          <a:bodyPr wrap="none" lIns="0" tIns="0" rIns="0" bIns="0" rtlCol="0" anchor="t"/>
          <a:lstStyle/>
          <a:p>
            <a:pPr marL="0" indent="0" algn="l">
              <a:lnSpc>
                <a:spcPts val="2400"/>
              </a:lnSpc>
              <a:buNone/>
            </a:pPr>
            <a:r>
              <a:rPr lang="en-US" sz="1950" dirty="0">
                <a:solidFill>
                  <a:srgbClr val="F2F2F3"/>
                </a:solidFill>
                <a:latin typeface="Poppins Light" pitchFamily="34" charset="0"/>
                <a:ea typeface="Poppins Light" pitchFamily="34" charset="-122"/>
                <a:cs typeface="Poppins Light" pitchFamily="34" charset="-120"/>
              </a:rPr>
              <a:t>(future vision if accepted): Roadmap to National Impact</a:t>
            </a:r>
            <a:endParaRPr lang="en-US" sz="1950" dirty="0"/>
          </a:p>
        </p:txBody>
      </p:sp>
      <p:sp>
        <p:nvSpPr>
          <p:cNvPr id="3" name="Shape 1"/>
          <p:cNvSpPr/>
          <p:nvPr/>
        </p:nvSpPr>
        <p:spPr>
          <a:xfrm>
            <a:off x="7307580" y="781407"/>
            <a:ext cx="15240" cy="2960965"/>
          </a:xfrm>
          <a:prstGeom prst="roundRect">
            <a:avLst>
              <a:gd name="adj" fmla="val 273488"/>
            </a:avLst>
          </a:prstGeom>
          <a:solidFill>
            <a:srgbClr val="56565B"/>
          </a:solidFill>
          <a:ln/>
        </p:spPr>
        <p:txBody>
          <a:bodyPr/>
          <a:lstStyle/>
          <a:p>
            <a:endParaRPr lang="en-US"/>
          </a:p>
        </p:txBody>
      </p:sp>
      <p:sp>
        <p:nvSpPr>
          <p:cNvPr id="4" name="Shape 2"/>
          <p:cNvSpPr/>
          <p:nvPr/>
        </p:nvSpPr>
        <p:spPr>
          <a:xfrm>
            <a:off x="6921163" y="885349"/>
            <a:ext cx="297656" cy="15240"/>
          </a:xfrm>
          <a:prstGeom prst="roundRect">
            <a:avLst>
              <a:gd name="adj" fmla="val 273488"/>
            </a:avLst>
          </a:prstGeom>
          <a:solidFill>
            <a:srgbClr val="56565B"/>
          </a:solidFill>
          <a:ln/>
        </p:spPr>
        <p:txBody>
          <a:bodyPr/>
          <a:lstStyle/>
          <a:p>
            <a:endParaRPr lang="en-US"/>
          </a:p>
        </p:txBody>
      </p:sp>
      <p:sp>
        <p:nvSpPr>
          <p:cNvPr id="5" name="Shape 3"/>
          <p:cNvSpPr/>
          <p:nvPr/>
        </p:nvSpPr>
        <p:spPr>
          <a:xfrm>
            <a:off x="7203579" y="781407"/>
            <a:ext cx="223242" cy="223242"/>
          </a:xfrm>
          <a:prstGeom prst="roundRect">
            <a:avLst>
              <a:gd name="adj" fmla="val 18670"/>
            </a:avLst>
          </a:prstGeom>
          <a:solidFill>
            <a:srgbClr val="3D3D42"/>
          </a:solidFill>
          <a:ln w="7620">
            <a:solidFill>
              <a:srgbClr val="56565B"/>
            </a:solidFill>
            <a:prstDash val="solid"/>
          </a:ln>
        </p:spPr>
        <p:txBody>
          <a:bodyPr/>
          <a:lstStyle/>
          <a:p>
            <a:endParaRPr lang="en-US"/>
          </a:p>
        </p:txBody>
      </p:sp>
      <p:sp>
        <p:nvSpPr>
          <p:cNvPr id="6" name="Text 4"/>
          <p:cNvSpPr/>
          <p:nvPr/>
        </p:nvSpPr>
        <p:spPr>
          <a:xfrm>
            <a:off x="7240726" y="799981"/>
            <a:ext cx="148828" cy="185976"/>
          </a:xfrm>
          <a:prstGeom prst="rect">
            <a:avLst/>
          </a:prstGeom>
          <a:noFill/>
          <a:ln/>
        </p:spPr>
        <p:txBody>
          <a:bodyPr wrap="none" lIns="0" tIns="0" rIns="0" bIns="0" rtlCol="0" anchor="t"/>
          <a:lstStyle/>
          <a:p>
            <a:pPr marL="0" indent="0" algn="ctr">
              <a:lnSpc>
                <a:spcPts val="1150"/>
              </a:lnSpc>
              <a:buNone/>
            </a:pPr>
            <a:r>
              <a:rPr lang="en-US" sz="1150" dirty="0">
                <a:solidFill>
                  <a:srgbClr val="E5E0DF"/>
                </a:solidFill>
                <a:latin typeface="Poppins Light" pitchFamily="34" charset="0"/>
                <a:ea typeface="Poppins Light" pitchFamily="34" charset="-122"/>
                <a:cs typeface="Poppins Light" pitchFamily="34" charset="-120"/>
              </a:rPr>
              <a:t>1</a:t>
            </a:r>
            <a:endParaRPr lang="en-US" sz="1150" dirty="0"/>
          </a:p>
        </p:txBody>
      </p:sp>
      <p:sp>
        <p:nvSpPr>
          <p:cNvPr id="7" name="Text 5"/>
          <p:cNvSpPr/>
          <p:nvPr/>
        </p:nvSpPr>
        <p:spPr>
          <a:xfrm>
            <a:off x="4191595" y="815459"/>
            <a:ext cx="2627471" cy="155019"/>
          </a:xfrm>
          <a:prstGeom prst="rect">
            <a:avLst/>
          </a:prstGeom>
          <a:noFill/>
          <a:ln/>
        </p:spPr>
        <p:txBody>
          <a:bodyPr wrap="none" lIns="0" tIns="0" rIns="0" bIns="0" rtlCol="0" anchor="t"/>
          <a:lstStyle/>
          <a:p>
            <a:pPr marL="0" indent="0" algn="r">
              <a:lnSpc>
                <a:spcPts val="1200"/>
              </a:lnSpc>
              <a:buNone/>
            </a:pPr>
            <a:r>
              <a:rPr lang="en-US" sz="950" dirty="0">
                <a:solidFill>
                  <a:srgbClr val="E5E0DF"/>
                </a:solidFill>
                <a:latin typeface="Poppins Light" pitchFamily="34" charset="0"/>
                <a:ea typeface="Poppins Light" pitchFamily="34" charset="-122"/>
                <a:cs typeface="Poppins Light" pitchFamily="34" charset="-120"/>
              </a:rPr>
              <a:t>Phase 1: Enhanced Intelligence (Under Dev)</a:t>
            </a:r>
            <a:endParaRPr lang="en-US" sz="950" dirty="0"/>
          </a:p>
        </p:txBody>
      </p:sp>
      <p:sp>
        <p:nvSpPr>
          <p:cNvPr id="8" name="Text 6"/>
          <p:cNvSpPr/>
          <p:nvPr/>
        </p:nvSpPr>
        <p:spPr>
          <a:xfrm>
            <a:off x="396835" y="1030010"/>
            <a:ext cx="6422231" cy="792956"/>
          </a:xfrm>
          <a:prstGeom prst="rect">
            <a:avLst/>
          </a:prstGeom>
          <a:noFill/>
          <a:ln/>
        </p:spPr>
        <p:txBody>
          <a:bodyPr wrap="square" lIns="0" tIns="0" rIns="0" bIns="0" rtlCol="0" anchor="t"/>
          <a:lstStyle/>
          <a:p>
            <a:pPr marL="0" indent="0" algn="r">
              <a:lnSpc>
                <a:spcPts val="1250"/>
              </a:lnSpc>
              <a:buNone/>
            </a:pPr>
            <a:r>
              <a:rPr lang="en-US" sz="750" dirty="0">
                <a:solidFill>
                  <a:srgbClr val="E5E0DF"/>
                </a:solidFill>
                <a:latin typeface="Roboto Light" pitchFamily="34" charset="0"/>
                <a:ea typeface="Roboto Light" pitchFamily="34" charset="-122"/>
                <a:cs typeface="Roboto Light" pitchFamily="34" charset="-120"/>
              </a:rPr>
              <a:t>✓ 300+ intervention knowledge base with verified citations✓ Local LLM reasoning engine (Llama 2 7B quantized)✓ Dependency graph system with 120+ relationships✓ Multi-objective cost-benefit optimizer✓ &lt;85% retrieval accuracy, &lt;10s response time</a:t>
            </a:r>
            <a:endParaRPr lang="en-US" sz="750" dirty="0"/>
          </a:p>
        </p:txBody>
      </p:sp>
      <p:sp>
        <p:nvSpPr>
          <p:cNvPr id="9" name="Shape 7"/>
          <p:cNvSpPr/>
          <p:nvPr/>
        </p:nvSpPr>
        <p:spPr>
          <a:xfrm>
            <a:off x="7411581" y="1480542"/>
            <a:ext cx="297656" cy="15240"/>
          </a:xfrm>
          <a:prstGeom prst="roundRect">
            <a:avLst>
              <a:gd name="adj" fmla="val 273488"/>
            </a:avLst>
          </a:prstGeom>
          <a:solidFill>
            <a:srgbClr val="56565B"/>
          </a:solidFill>
          <a:ln/>
        </p:spPr>
        <p:txBody>
          <a:bodyPr/>
          <a:lstStyle/>
          <a:p>
            <a:endParaRPr lang="en-US"/>
          </a:p>
        </p:txBody>
      </p:sp>
      <p:sp>
        <p:nvSpPr>
          <p:cNvPr id="10" name="Shape 8"/>
          <p:cNvSpPr/>
          <p:nvPr/>
        </p:nvSpPr>
        <p:spPr>
          <a:xfrm>
            <a:off x="7203579" y="1376601"/>
            <a:ext cx="223242" cy="223242"/>
          </a:xfrm>
          <a:prstGeom prst="roundRect">
            <a:avLst>
              <a:gd name="adj" fmla="val 18670"/>
            </a:avLst>
          </a:prstGeom>
          <a:solidFill>
            <a:srgbClr val="3D3D42"/>
          </a:solidFill>
          <a:ln w="7620">
            <a:solidFill>
              <a:srgbClr val="56565B"/>
            </a:solidFill>
            <a:prstDash val="solid"/>
          </a:ln>
        </p:spPr>
        <p:txBody>
          <a:bodyPr/>
          <a:lstStyle/>
          <a:p>
            <a:endParaRPr lang="en-US"/>
          </a:p>
        </p:txBody>
      </p:sp>
      <p:sp>
        <p:nvSpPr>
          <p:cNvPr id="11" name="Text 9"/>
          <p:cNvSpPr/>
          <p:nvPr/>
        </p:nvSpPr>
        <p:spPr>
          <a:xfrm>
            <a:off x="7240726" y="1395174"/>
            <a:ext cx="148828" cy="185976"/>
          </a:xfrm>
          <a:prstGeom prst="rect">
            <a:avLst/>
          </a:prstGeom>
          <a:noFill/>
          <a:ln/>
        </p:spPr>
        <p:txBody>
          <a:bodyPr wrap="none" lIns="0" tIns="0" rIns="0" bIns="0" rtlCol="0" anchor="t"/>
          <a:lstStyle/>
          <a:p>
            <a:pPr marL="0" indent="0" algn="ctr">
              <a:lnSpc>
                <a:spcPts val="1150"/>
              </a:lnSpc>
              <a:buNone/>
            </a:pPr>
            <a:r>
              <a:rPr lang="en-US" sz="1150" dirty="0">
                <a:solidFill>
                  <a:srgbClr val="E5E0DF"/>
                </a:solidFill>
                <a:latin typeface="Poppins Light" pitchFamily="34" charset="0"/>
                <a:ea typeface="Poppins Light" pitchFamily="34" charset="-122"/>
                <a:cs typeface="Poppins Light" pitchFamily="34" charset="-120"/>
              </a:rPr>
              <a:t>2</a:t>
            </a:r>
            <a:endParaRPr lang="en-US" sz="1150" dirty="0"/>
          </a:p>
        </p:txBody>
      </p:sp>
      <p:sp>
        <p:nvSpPr>
          <p:cNvPr id="12" name="Text 10"/>
          <p:cNvSpPr/>
          <p:nvPr/>
        </p:nvSpPr>
        <p:spPr>
          <a:xfrm>
            <a:off x="7811333" y="1410653"/>
            <a:ext cx="251293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Phase 2: Field Integration (Next 6 Months)</a:t>
            </a:r>
            <a:endParaRPr lang="en-US" sz="950" dirty="0"/>
          </a:p>
        </p:txBody>
      </p:sp>
      <p:sp>
        <p:nvSpPr>
          <p:cNvPr id="13" name="Text 11"/>
          <p:cNvSpPr/>
          <p:nvPr/>
        </p:nvSpPr>
        <p:spPr>
          <a:xfrm>
            <a:off x="7811333" y="1625203"/>
            <a:ext cx="6422231" cy="792956"/>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 Computer vision pipeline for automated road safety audits from dashcam footage Real-time accident data integration with state transport databases Mobile app for field engineers with offline sync capability Integration with government e-procurement systems (GeM, CPWD) Multi-language support (Hindi, Tamil, Telugu, Bengali)</a:t>
            </a:r>
            <a:endParaRPr lang="en-US" sz="750" dirty="0"/>
          </a:p>
        </p:txBody>
      </p:sp>
      <p:sp>
        <p:nvSpPr>
          <p:cNvPr id="14" name="Shape 12"/>
          <p:cNvSpPr/>
          <p:nvPr/>
        </p:nvSpPr>
        <p:spPr>
          <a:xfrm>
            <a:off x="6921163" y="2125266"/>
            <a:ext cx="297656" cy="15240"/>
          </a:xfrm>
          <a:prstGeom prst="roundRect">
            <a:avLst>
              <a:gd name="adj" fmla="val 273488"/>
            </a:avLst>
          </a:prstGeom>
          <a:solidFill>
            <a:srgbClr val="56565B"/>
          </a:solidFill>
          <a:ln/>
        </p:spPr>
        <p:txBody>
          <a:bodyPr/>
          <a:lstStyle/>
          <a:p>
            <a:endParaRPr lang="en-US"/>
          </a:p>
        </p:txBody>
      </p:sp>
      <p:sp>
        <p:nvSpPr>
          <p:cNvPr id="15" name="Shape 13"/>
          <p:cNvSpPr/>
          <p:nvPr/>
        </p:nvSpPr>
        <p:spPr>
          <a:xfrm>
            <a:off x="7203579" y="2021324"/>
            <a:ext cx="223242" cy="223242"/>
          </a:xfrm>
          <a:prstGeom prst="roundRect">
            <a:avLst>
              <a:gd name="adj" fmla="val 18670"/>
            </a:avLst>
          </a:prstGeom>
          <a:solidFill>
            <a:srgbClr val="3D3D42"/>
          </a:solidFill>
          <a:ln w="7620">
            <a:solidFill>
              <a:srgbClr val="56565B"/>
            </a:solidFill>
            <a:prstDash val="solid"/>
          </a:ln>
        </p:spPr>
        <p:txBody>
          <a:bodyPr/>
          <a:lstStyle/>
          <a:p>
            <a:endParaRPr lang="en-US"/>
          </a:p>
        </p:txBody>
      </p:sp>
      <p:sp>
        <p:nvSpPr>
          <p:cNvPr id="16" name="Text 14"/>
          <p:cNvSpPr/>
          <p:nvPr/>
        </p:nvSpPr>
        <p:spPr>
          <a:xfrm>
            <a:off x="7240726" y="2039898"/>
            <a:ext cx="148828" cy="185976"/>
          </a:xfrm>
          <a:prstGeom prst="rect">
            <a:avLst/>
          </a:prstGeom>
          <a:noFill/>
          <a:ln/>
        </p:spPr>
        <p:txBody>
          <a:bodyPr wrap="none" lIns="0" tIns="0" rIns="0" bIns="0" rtlCol="0" anchor="t"/>
          <a:lstStyle/>
          <a:p>
            <a:pPr marL="0" indent="0" algn="ctr">
              <a:lnSpc>
                <a:spcPts val="1150"/>
              </a:lnSpc>
              <a:buNone/>
            </a:pPr>
            <a:r>
              <a:rPr lang="en-US" sz="1150" dirty="0">
                <a:solidFill>
                  <a:srgbClr val="E5E0DF"/>
                </a:solidFill>
                <a:latin typeface="Poppins Light" pitchFamily="34" charset="0"/>
                <a:ea typeface="Poppins Light" pitchFamily="34" charset="-122"/>
                <a:cs typeface="Poppins Light" pitchFamily="34" charset="-120"/>
              </a:rPr>
              <a:t>3</a:t>
            </a:r>
            <a:endParaRPr lang="en-US" sz="1150" dirty="0"/>
          </a:p>
        </p:txBody>
      </p:sp>
      <p:sp>
        <p:nvSpPr>
          <p:cNvPr id="17" name="Text 15"/>
          <p:cNvSpPr/>
          <p:nvPr/>
        </p:nvSpPr>
        <p:spPr>
          <a:xfrm>
            <a:off x="4001333" y="2055376"/>
            <a:ext cx="2817733" cy="155019"/>
          </a:xfrm>
          <a:prstGeom prst="rect">
            <a:avLst/>
          </a:prstGeom>
          <a:noFill/>
          <a:ln/>
        </p:spPr>
        <p:txBody>
          <a:bodyPr wrap="none" lIns="0" tIns="0" rIns="0" bIns="0" rtlCol="0" anchor="t"/>
          <a:lstStyle/>
          <a:p>
            <a:pPr marL="0" indent="0" algn="r">
              <a:lnSpc>
                <a:spcPts val="1200"/>
              </a:lnSpc>
              <a:buNone/>
            </a:pPr>
            <a:r>
              <a:rPr lang="en-US" sz="950" dirty="0">
                <a:solidFill>
                  <a:srgbClr val="E5E0DF"/>
                </a:solidFill>
                <a:latin typeface="Poppins Light" pitchFamily="34" charset="0"/>
                <a:ea typeface="Poppins Light" pitchFamily="34" charset="-122"/>
                <a:cs typeface="Poppins Light" pitchFamily="34" charset="-120"/>
              </a:rPr>
              <a:t>Phase 3: Nationwide Deployment (12+ Months)</a:t>
            </a:r>
            <a:endParaRPr lang="en-US" sz="950" dirty="0"/>
          </a:p>
        </p:txBody>
      </p:sp>
      <p:sp>
        <p:nvSpPr>
          <p:cNvPr id="18" name="Text 16"/>
          <p:cNvSpPr/>
          <p:nvPr/>
        </p:nvSpPr>
        <p:spPr>
          <a:xfrm>
            <a:off x="396835" y="2269927"/>
            <a:ext cx="6422231" cy="158591"/>
          </a:xfrm>
          <a:prstGeom prst="rect">
            <a:avLst/>
          </a:prstGeom>
          <a:noFill/>
          <a:ln/>
        </p:spPr>
        <p:txBody>
          <a:bodyPr wrap="none" lIns="0" tIns="0" rIns="0" bIns="0" rtlCol="0" anchor="t"/>
          <a:lstStyle/>
          <a:p>
            <a:pPr marL="0" indent="0" algn="r">
              <a:lnSpc>
                <a:spcPts val="1250"/>
              </a:lnSpc>
              <a:buNone/>
            </a:pPr>
            <a:r>
              <a:rPr lang="en-US" sz="750" dirty="0">
                <a:solidFill>
                  <a:srgbClr val="E5E0DF"/>
                </a:solidFill>
                <a:latin typeface="Roboto Light" pitchFamily="34" charset="0"/>
                <a:ea typeface="Roboto Light" pitchFamily="34" charset="-122"/>
                <a:cs typeface="Roboto Light" pitchFamily="34" charset="-120"/>
              </a:rPr>
              <a:t>Cloud-hosted version with multi-user access and role-based permissions</a:t>
            </a:r>
            <a:endParaRPr lang="en-US" sz="750" dirty="0"/>
          </a:p>
        </p:txBody>
      </p:sp>
      <p:sp>
        <p:nvSpPr>
          <p:cNvPr id="19" name="Text 17"/>
          <p:cNvSpPr/>
          <p:nvPr/>
        </p:nvSpPr>
        <p:spPr>
          <a:xfrm>
            <a:off x="396835" y="2488049"/>
            <a:ext cx="6422231" cy="634365"/>
          </a:xfrm>
          <a:prstGeom prst="rect">
            <a:avLst/>
          </a:prstGeom>
          <a:noFill/>
          <a:ln/>
        </p:spPr>
        <p:txBody>
          <a:bodyPr wrap="square" lIns="0" tIns="0" rIns="0" bIns="0" rtlCol="0" anchor="t"/>
          <a:lstStyle/>
          <a:p>
            <a:pPr marL="0" indent="0" algn="r">
              <a:lnSpc>
                <a:spcPts val="1250"/>
              </a:lnSpc>
              <a:buNone/>
            </a:pPr>
            <a:r>
              <a:rPr lang="en-US" sz="750" dirty="0">
                <a:solidFill>
                  <a:srgbClr val="E5E0DF"/>
                </a:solidFill>
                <a:latin typeface="Roboto Light" pitchFamily="34" charset="0"/>
                <a:ea typeface="Roboto Light" pitchFamily="34" charset="-122"/>
                <a:cs typeface="Roboto Light" pitchFamily="34" charset="-120"/>
              </a:rPr>
              <a:t> State level dashboard for monitoring intervention effectiveness across regions Crowdsourced feedback loop from implementation results to improve recommendationsPredictive maintenance alerts for existing interventions approaching end-of-life Proactive recommendations based on traffic pattern changes and seasonal risks</a:t>
            </a:r>
            <a:endParaRPr lang="en-US" sz="750" dirty="0"/>
          </a:p>
        </p:txBody>
      </p:sp>
      <p:sp>
        <p:nvSpPr>
          <p:cNvPr id="20" name="Shape 18"/>
          <p:cNvSpPr/>
          <p:nvPr/>
        </p:nvSpPr>
        <p:spPr>
          <a:xfrm>
            <a:off x="7411581" y="2774990"/>
            <a:ext cx="297656" cy="15240"/>
          </a:xfrm>
          <a:prstGeom prst="roundRect">
            <a:avLst>
              <a:gd name="adj" fmla="val 273488"/>
            </a:avLst>
          </a:prstGeom>
          <a:solidFill>
            <a:srgbClr val="56565B"/>
          </a:solidFill>
          <a:ln/>
        </p:spPr>
        <p:txBody>
          <a:bodyPr/>
          <a:lstStyle/>
          <a:p>
            <a:endParaRPr lang="en-US"/>
          </a:p>
        </p:txBody>
      </p:sp>
      <p:sp>
        <p:nvSpPr>
          <p:cNvPr id="21" name="Shape 19"/>
          <p:cNvSpPr/>
          <p:nvPr/>
        </p:nvSpPr>
        <p:spPr>
          <a:xfrm>
            <a:off x="7203579" y="2671048"/>
            <a:ext cx="223242" cy="223242"/>
          </a:xfrm>
          <a:prstGeom prst="roundRect">
            <a:avLst>
              <a:gd name="adj" fmla="val 18670"/>
            </a:avLst>
          </a:prstGeom>
          <a:solidFill>
            <a:srgbClr val="3D3D42"/>
          </a:solidFill>
          <a:ln w="7620">
            <a:solidFill>
              <a:srgbClr val="56565B"/>
            </a:solidFill>
            <a:prstDash val="solid"/>
          </a:ln>
        </p:spPr>
        <p:txBody>
          <a:bodyPr/>
          <a:lstStyle/>
          <a:p>
            <a:endParaRPr lang="en-US"/>
          </a:p>
        </p:txBody>
      </p:sp>
      <p:sp>
        <p:nvSpPr>
          <p:cNvPr id="22" name="Text 20"/>
          <p:cNvSpPr/>
          <p:nvPr/>
        </p:nvSpPr>
        <p:spPr>
          <a:xfrm>
            <a:off x="7240726" y="2689622"/>
            <a:ext cx="148828" cy="185976"/>
          </a:xfrm>
          <a:prstGeom prst="rect">
            <a:avLst/>
          </a:prstGeom>
          <a:noFill/>
          <a:ln/>
        </p:spPr>
        <p:txBody>
          <a:bodyPr wrap="none" lIns="0" tIns="0" rIns="0" bIns="0" rtlCol="0" anchor="t"/>
          <a:lstStyle/>
          <a:p>
            <a:pPr marL="0" indent="0" algn="ctr">
              <a:lnSpc>
                <a:spcPts val="1150"/>
              </a:lnSpc>
              <a:buNone/>
            </a:pPr>
            <a:r>
              <a:rPr lang="en-US" sz="1150" dirty="0">
                <a:solidFill>
                  <a:srgbClr val="E5E0DF"/>
                </a:solidFill>
                <a:latin typeface="Poppins Light" pitchFamily="34" charset="0"/>
                <a:ea typeface="Poppins Light" pitchFamily="34" charset="-122"/>
                <a:cs typeface="Poppins Light" pitchFamily="34" charset="-120"/>
              </a:rPr>
              <a:t>4</a:t>
            </a:r>
            <a:endParaRPr lang="en-US" sz="1150" dirty="0"/>
          </a:p>
        </p:txBody>
      </p:sp>
      <p:sp>
        <p:nvSpPr>
          <p:cNvPr id="23" name="Text 21"/>
          <p:cNvSpPr/>
          <p:nvPr/>
        </p:nvSpPr>
        <p:spPr>
          <a:xfrm>
            <a:off x="7811333" y="2705100"/>
            <a:ext cx="2561153" cy="155019"/>
          </a:xfrm>
          <a:prstGeom prst="rect">
            <a:avLst/>
          </a:prstGeom>
          <a:noFill/>
          <a:ln/>
        </p:spPr>
        <p:txBody>
          <a:bodyPr wrap="none" lIns="0" tIns="0" rIns="0" bIns="0" rtlCol="0" anchor="t"/>
          <a:lstStyle/>
          <a:p>
            <a:pPr marL="0" indent="0" algn="l">
              <a:lnSpc>
                <a:spcPts val="1200"/>
              </a:lnSpc>
              <a:buNone/>
            </a:pPr>
            <a:r>
              <a:rPr lang="en-US" sz="950" dirty="0">
                <a:solidFill>
                  <a:srgbClr val="E5E0DF"/>
                </a:solidFill>
                <a:latin typeface="Poppins Light" pitchFamily="34" charset="0"/>
                <a:ea typeface="Poppins Light" pitchFamily="34" charset="-122"/>
                <a:cs typeface="Poppins Light" pitchFamily="34" charset="-120"/>
              </a:rPr>
              <a:t>Phase 4: AI Driven Prevention (18+ Months)</a:t>
            </a:r>
            <a:endParaRPr lang="en-US" sz="950" dirty="0"/>
          </a:p>
        </p:txBody>
      </p:sp>
      <p:sp>
        <p:nvSpPr>
          <p:cNvPr id="24" name="Text 22"/>
          <p:cNvSpPr/>
          <p:nvPr/>
        </p:nvSpPr>
        <p:spPr>
          <a:xfrm>
            <a:off x="7811333" y="2919651"/>
            <a:ext cx="6422231" cy="792956"/>
          </a:xfrm>
          <a:prstGeom prst="rect">
            <a:avLst/>
          </a:prstGeom>
          <a:noFill/>
          <a:ln/>
        </p:spPr>
        <p:txBody>
          <a:bodyPr wrap="square" lIns="0" tIns="0" rIns="0" bIns="0" rtlCol="0" anchor="t"/>
          <a:lstStyle/>
          <a:p>
            <a:pPr marL="0" indent="0" algn="l">
              <a:lnSpc>
                <a:spcPts val="1250"/>
              </a:lnSpc>
              <a:buNone/>
            </a:pPr>
            <a:r>
              <a:rPr lang="en-US" sz="750" dirty="0">
                <a:solidFill>
                  <a:srgbClr val="000000"/>
                </a:solidFill>
                <a:latin typeface="Roboto Light" pitchFamily="34" charset="0"/>
                <a:ea typeface="Roboto Light" pitchFamily="34" charset="-122"/>
                <a:cs typeface="Roboto Light" pitchFamily="34" charset="-120"/>
              </a:rPr>
              <a:t>🌟</a:t>
            </a:r>
            <a:r>
              <a:rPr lang="en-US" sz="750" dirty="0">
                <a:solidFill>
                  <a:srgbClr val="E5E0DF"/>
                </a:solidFill>
                <a:latin typeface="Roboto Light" pitchFamily="34" charset="0"/>
                <a:ea typeface="Roboto Light" pitchFamily="34" charset="-122"/>
                <a:cs typeface="Roboto Light" pitchFamily="34" charset="-120"/>
              </a:rPr>
              <a:t> Predictive accident hotspot identification using traffic patterns and infrastructure conditions</a:t>
            </a:r>
          </a:p>
          <a:p>
            <a:pPr marL="0" indent="0" algn="l">
              <a:lnSpc>
                <a:spcPts val="1250"/>
              </a:lnSpc>
              <a:buNone/>
            </a:pPr>
            <a:r>
              <a:rPr lang="en-US" sz="750" dirty="0">
                <a:solidFill>
                  <a:srgbClr val="000000"/>
                </a:solidFill>
                <a:latin typeface="Roboto Light" pitchFamily="34" charset="0"/>
                <a:ea typeface="Roboto Light" pitchFamily="34" charset="-122"/>
                <a:cs typeface="Roboto Light" pitchFamily="34" charset="-120"/>
              </a:rPr>
              <a:t>🌟</a:t>
            </a:r>
            <a:r>
              <a:rPr lang="en-US" sz="750" dirty="0">
                <a:solidFill>
                  <a:srgbClr val="E5E0DF"/>
                </a:solidFill>
                <a:latin typeface="Roboto Light" pitchFamily="34" charset="0"/>
                <a:ea typeface="Roboto Light" pitchFamily="34" charset="-122"/>
                <a:cs typeface="Roboto Light" pitchFamily="34" charset="-120"/>
              </a:rPr>
              <a:t> Automated road safety audit generation from satellite imagery and street view data</a:t>
            </a:r>
          </a:p>
          <a:p>
            <a:pPr marL="0" indent="0" algn="l">
              <a:lnSpc>
                <a:spcPts val="1250"/>
              </a:lnSpc>
              <a:buNone/>
            </a:pPr>
            <a:r>
              <a:rPr lang="en-US" sz="750" dirty="0">
                <a:solidFill>
                  <a:srgbClr val="000000"/>
                </a:solidFill>
                <a:latin typeface="Roboto Light" pitchFamily="34" charset="0"/>
                <a:ea typeface="Roboto Light" pitchFamily="34" charset="-122"/>
                <a:cs typeface="Roboto Light" pitchFamily="34" charset="-120"/>
              </a:rPr>
              <a:t>🌟</a:t>
            </a:r>
            <a:r>
              <a:rPr lang="en-US" sz="750" dirty="0">
                <a:solidFill>
                  <a:srgbClr val="E5E0DF"/>
                </a:solidFill>
                <a:latin typeface="Roboto Light" pitchFamily="34" charset="0"/>
                <a:ea typeface="Roboto Light" pitchFamily="34" charset="-122"/>
                <a:cs typeface="Roboto Light" pitchFamily="34" charset="-120"/>
              </a:rPr>
              <a:t> Integration with connected vehicle systems for real-time hazard warnings</a:t>
            </a:r>
          </a:p>
          <a:p>
            <a:pPr marL="0" indent="0" algn="l">
              <a:lnSpc>
                <a:spcPts val="1250"/>
              </a:lnSpc>
              <a:buNone/>
            </a:pPr>
            <a:r>
              <a:rPr lang="en-US" sz="750" dirty="0">
                <a:solidFill>
                  <a:srgbClr val="000000"/>
                </a:solidFill>
                <a:latin typeface="Roboto Light" pitchFamily="34" charset="0"/>
                <a:ea typeface="Roboto Light" pitchFamily="34" charset="-122"/>
                <a:cs typeface="Roboto Light" pitchFamily="34" charset="-120"/>
              </a:rPr>
              <a:t>🌟</a:t>
            </a:r>
            <a:r>
              <a:rPr lang="en-US" sz="750" dirty="0">
                <a:solidFill>
                  <a:srgbClr val="E5E0DF"/>
                </a:solidFill>
                <a:latin typeface="Roboto Light" pitchFamily="34" charset="0"/>
                <a:ea typeface="Roboto Light" pitchFamily="34" charset="-122"/>
                <a:cs typeface="Roboto Light" pitchFamily="34" charset="-120"/>
              </a:rPr>
              <a:t> Expansion to railway crossings, pedestrian safety, and urban traffic management</a:t>
            </a:r>
          </a:p>
          <a:p>
            <a:pPr marL="0" indent="0" algn="l">
              <a:lnSpc>
                <a:spcPts val="1250"/>
              </a:lnSpc>
              <a:buNone/>
            </a:pPr>
            <a:r>
              <a:rPr lang="en-US" sz="750" dirty="0">
                <a:solidFill>
                  <a:srgbClr val="000000"/>
                </a:solidFill>
                <a:latin typeface="Roboto Light" pitchFamily="34" charset="0"/>
                <a:ea typeface="Roboto Light" pitchFamily="34" charset="-122"/>
                <a:cs typeface="Roboto Light" pitchFamily="34" charset="-120"/>
              </a:rPr>
              <a:t>🌟</a:t>
            </a:r>
            <a:r>
              <a:rPr lang="en-US" sz="750" dirty="0">
                <a:solidFill>
                  <a:srgbClr val="E5E0DF"/>
                </a:solidFill>
                <a:latin typeface="Roboto Light" pitchFamily="34" charset="0"/>
                <a:ea typeface="Roboto Light" pitchFamily="34" charset="-122"/>
                <a:cs typeface="Roboto Light" pitchFamily="34" charset="-120"/>
              </a:rPr>
              <a:t> International adaptation for ASEAN and African road safety programs</a:t>
            </a:r>
            <a:endParaRPr lang="en-US" sz="750" dirty="0"/>
          </a:p>
        </p:txBody>
      </p:sp>
      <p:sp>
        <p:nvSpPr>
          <p:cNvPr id="25" name="Text 23"/>
          <p:cNvSpPr/>
          <p:nvPr/>
        </p:nvSpPr>
        <p:spPr>
          <a:xfrm>
            <a:off x="396835" y="3953113"/>
            <a:ext cx="1488519"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Long Term Vision</a:t>
            </a:r>
            <a:endParaRPr lang="en-US" sz="1150" dirty="0"/>
          </a:p>
        </p:txBody>
      </p:sp>
      <p:sp>
        <p:nvSpPr>
          <p:cNvPr id="26" name="Text 24"/>
          <p:cNvSpPr/>
          <p:nvPr/>
        </p:nvSpPr>
        <p:spPr>
          <a:xfrm>
            <a:off x="396835" y="4238268"/>
            <a:ext cx="6797397" cy="475774"/>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Transform Routesit into </a:t>
            </a:r>
            <a:r>
              <a:rPr lang="en-US" sz="750" b="1" dirty="0">
                <a:solidFill>
                  <a:srgbClr val="E5E0DF"/>
                </a:solidFill>
                <a:latin typeface="Roboto Light" pitchFamily="34" charset="0"/>
                <a:ea typeface="Roboto Light" pitchFamily="34" charset="-122"/>
                <a:cs typeface="Roboto Light" pitchFamily="34" charset="-120"/>
              </a:rPr>
              <a:t>India's national road safety intervention recommendation platform</a:t>
            </a:r>
            <a:r>
              <a:rPr lang="en-US" sz="750" dirty="0">
                <a:solidFill>
                  <a:srgbClr val="E5E0DF"/>
                </a:solidFill>
                <a:latin typeface="Roboto Light" pitchFamily="34" charset="0"/>
                <a:ea typeface="Roboto Light" pitchFamily="34" charset="-122"/>
                <a:cs typeface="Roboto Light" pitchFamily="34" charset="-120"/>
              </a:rPr>
              <a:t>, helping save thousands of lives annually through data-driven, optimized infrastructure improvements. Our goal is to become the standard decision-support tool for every state PWD, NHAI project, and municipal corporation traffic department.</a:t>
            </a:r>
            <a:endParaRPr lang="en-US" sz="750" dirty="0"/>
          </a:p>
        </p:txBody>
      </p:sp>
      <p:sp>
        <p:nvSpPr>
          <p:cNvPr id="27" name="Text 25"/>
          <p:cNvSpPr/>
          <p:nvPr/>
        </p:nvSpPr>
        <p:spPr>
          <a:xfrm>
            <a:off x="396835" y="4803338"/>
            <a:ext cx="6797397" cy="475774"/>
          </a:xfrm>
          <a:prstGeom prst="rect">
            <a:avLst/>
          </a:prstGeom>
          <a:noFill/>
          <a:ln/>
        </p:spPr>
        <p:txBody>
          <a:bodyPr wrap="square" lIns="0" tIns="0" rIns="0" bIns="0" rtlCol="0" anchor="t"/>
          <a:lstStyle/>
          <a:p>
            <a:pPr marL="0" indent="0" algn="l">
              <a:lnSpc>
                <a:spcPts val="1250"/>
              </a:lnSpc>
              <a:buNone/>
            </a:pPr>
            <a:r>
              <a:rPr lang="en-US" sz="750" dirty="0">
                <a:solidFill>
                  <a:srgbClr val="E5E0DF"/>
                </a:solidFill>
                <a:latin typeface="Roboto Light" pitchFamily="34" charset="0"/>
                <a:ea typeface="Roboto Light" pitchFamily="34" charset="-122"/>
                <a:cs typeface="Roboto Light" pitchFamily="34" charset="-120"/>
              </a:rPr>
              <a:t>By 2027, we envision Routesit powering intervention decisions for </a:t>
            </a:r>
            <a:r>
              <a:rPr lang="en-US" sz="750" b="1" dirty="0">
                <a:solidFill>
                  <a:srgbClr val="E5E0DF"/>
                </a:solidFill>
                <a:latin typeface="Roboto Light" pitchFamily="34" charset="0"/>
                <a:ea typeface="Roboto Light" pitchFamily="34" charset="-122"/>
                <a:cs typeface="Roboto Light" pitchFamily="34" charset="-120"/>
              </a:rPr>
              <a:t>70% of India's road safety budget</a:t>
            </a:r>
            <a:r>
              <a:rPr lang="en-US" sz="750" dirty="0">
                <a:solidFill>
                  <a:srgbClr val="E5E0DF"/>
                </a:solidFill>
                <a:latin typeface="Roboto Light" pitchFamily="34" charset="0"/>
                <a:ea typeface="Roboto Light" pitchFamily="34" charset="-122"/>
                <a:cs typeface="Roboto Light" pitchFamily="34" charset="-120"/>
              </a:rPr>
              <a:t>, preventing an estimated </a:t>
            </a:r>
            <a:r>
              <a:rPr lang="en-US" sz="750" b="1" dirty="0">
                <a:solidFill>
                  <a:srgbClr val="E5E0DF"/>
                </a:solidFill>
                <a:latin typeface="Roboto Light" pitchFamily="34" charset="0"/>
                <a:ea typeface="Roboto Light" pitchFamily="34" charset="-122"/>
                <a:cs typeface="Roboto Light" pitchFamily="34" charset="-120"/>
              </a:rPr>
              <a:t>20,000 deaths annually</a:t>
            </a:r>
            <a:r>
              <a:rPr lang="en-US" sz="750" dirty="0">
                <a:solidFill>
                  <a:srgbClr val="E5E0DF"/>
                </a:solidFill>
                <a:latin typeface="Roboto Light" pitchFamily="34" charset="0"/>
                <a:ea typeface="Roboto Light" pitchFamily="34" charset="-122"/>
                <a:cs typeface="Roboto Light" pitchFamily="34" charset="-120"/>
              </a:rPr>
              <a:t> through optimized infrastructure investment. The platform will evolve into a comprehensive road safety ecosystem connecting engineers, policymakers, researchers, and citizens.</a:t>
            </a:r>
            <a:endParaRPr lang="en-US" sz="750" dirty="0"/>
          </a:p>
        </p:txBody>
      </p:sp>
      <p:pic>
        <p:nvPicPr>
          <p:cNvPr id="28" name="Image 0" descr="preencoded.png"/>
          <p:cNvPicPr>
            <a:picLocks noChangeAspect="1"/>
          </p:cNvPicPr>
          <p:nvPr/>
        </p:nvPicPr>
        <p:blipFill>
          <a:blip r:embed="rId3"/>
          <a:stretch>
            <a:fillRect/>
          </a:stretch>
        </p:blipFill>
        <p:spPr>
          <a:xfrm>
            <a:off x="7443788" y="3965496"/>
            <a:ext cx="6797397" cy="3925491"/>
          </a:xfrm>
          <a:prstGeom prst="rect">
            <a:avLst/>
          </a:prstGeom>
        </p:spPr>
      </p:pic>
      <p:sp>
        <p:nvSpPr>
          <p:cNvPr id="29" name="Text 26"/>
          <p:cNvSpPr/>
          <p:nvPr/>
        </p:nvSpPr>
        <p:spPr>
          <a:xfrm>
            <a:off x="396835" y="8151376"/>
            <a:ext cx="2081927" cy="185976"/>
          </a:xfrm>
          <a:prstGeom prst="rect">
            <a:avLst/>
          </a:prstGeom>
          <a:noFill/>
          <a:ln/>
        </p:spPr>
        <p:txBody>
          <a:bodyPr wrap="none" lIns="0" tIns="0" rIns="0" bIns="0" rtlCol="0" anchor="t"/>
          <a:lstStyle/>
          <a:p>
            <a:pPr marL="0" indent="0" algn="l">
              <a:lnSpc>
                <a:spcPts val="1450"/>
              </a:lnSpc>
              <a:buNone/>
            </a:pPr>
            <a:r>
              <a:rPr lang="en-US" sz="1150" dirty="0">
                <a:solidFill>
                  <a:srgbClr val="F2F2F3"/>
                </a:solidFill>
                <a:latin typeface="Poppins Light" pitchFamily="34" charset="0"/>
                <a:ea typeface="Poppins Light" pitchFamily="34" charset="-122"/>
                <a:cs typeface="Poppins Light" pitchFamily="34" charset="-120"/>
              </a:rPr>
              <a:t>Measurable Success Metrics</a:t>
            </a:r>
            <a:endParaRPr lang="en-US" sz="1150" dirty="0"/>
          </a:p>
        </p:txBody>
      </p:sp>
      <p:sp>
        <p:nvSpPr>
          <p:cNvPr id="30" name="Text 27"/>
          <p:cNvSpPr/>
          <p:nvPr/>
        </p:nvSpPr>
        <p:spPr>
          <a:xfrm>
            <a:off x="396835" y="8535710"/>
            <a:ext cx="4529614" cy="327422"/>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Poppins Light" pitchFamily="34" charset="0"/>
                <a:ea typeface="Poppins Light" pitchFamily="34" charset="-122"/>
                <a:cs typeface="Poppins Light" pitchFamily="34" charset="-120"/>
              </a:rPr>
              <a:t>20K</a:t>
            </a:r>
            <a:endParaRPr lang="en-US" sz="2550" dirty="0"/>
          </a:p>
        </p:txBody>
      </p:sp>
      <p:sp>
        <p:nvSpPr>
          <p:cNvPr id="31" name="Text 28"/>
          <p:cNvSpPr/>
          <p:nvPr/>
        </p:nvSpPr>
        <p:spPr>
          <a:xfrm>
            <a:off x="2029658" y="8987076"/>
            <a:ext cx="1263967"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Lives Saved Annually</a:t>
            </a:r>
            <a:endParaRPr lang="en-US" sz="950" dirty="0"/>
          </a:p>
        </p:txBody>
      </p:sp>
      <p:sp>
        <p:nvSpPr>
          <p:cNvPr id="32" name="Text 29"/>
          <p:cNvSpPr/>
          <p:nvPr/>
        </p:nvSpPr>
        <p:spPr>
          <a:xfrm>
            <a:off x="396835" y="9201626"/>
            <a:ext cx="4529614"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Target impact by 2027 through optimized intervention selection nationwide</a:t>
            </a:r>
            <a:endParaRPr lang="en-US" sz="750" dirty="0"/>
          </a:p>
        </p:txBody>
      </p:sp>
      <p:sp>
        <p:nvSpPr>
          <p:cNvPr id="33" name="Text 30"/>
          <p:cNvSpPr/>
          <p:nvPr/>
        </p:nvSpPr>
        <p:spPr>
          <a:xfrm>
            <a:off x="5050393" y="8535710"/>
            <a:ext cx="4529614" cy="327422"/>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Poppins Light" pitchFamily="34" charset="0"/>
                <a:ea typeface="Poppins Light" pitchFamily="34" charset="-122"/>
                <a:cs typeface="Poppins Light" pitchFamily="34" charset="-120"/>
              </a:rPr>
              <a:t>70%</a:t>
            </a:r>
            <a:endParaRPr lang="en-US" sz="2550" dirty="0"/>
          </a:p>
        </p:txBody>
      </p:sp>
      <p:sp>
        <p:nvSpPr>
          <p:cNvPr id="34" name="Text 31"/>
          <p:cNvSpPr/>
          <p:nvPr/>
        </p:nvSpPr>
        <p:spPr>
          <a:xfrm>
            <a:off x="6695003" y="8987076"/>
            <a:ext cx="1240393"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Budget Coverage</a:t>
            </a:r>
            <a:endParaRPr lang="en-US" sz="950" dirty="0"/>
          </a:p>
        </p:txBody>
      </p:sp>
      <p:sp>
        <p:nvSpPr>
          <p:cNvPr id="35" name="Text 32"/>
          <p:cNvSpPr/>
          <p:nvPr/>
        </p:nvSpPr>
        <p:spPr>
          <a:xfrm>
            <a:off x="5050393" y="9201626"/>
            <a:ext cx="4529614"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Percentage of India's road safety spending guided by Routesit recommendations</a:t>
            </a:r>
            <a:endParaRPr lang="en-US" sz="750" dirty="0"/>
          </a:p>
        </p:txBody>
      </p:sp>
      <p:sp>
        <p:nvSpPr>
          <p:cNvPr id="36" name="Text 33"/>
          <p:cNvSpPr/>
          <p:nvPr/>
        </p:nvSpPr>
        <p:spPr>
          <a:xfrm>
            <a:off x="9703951" y="8535710"/>
            <a:ext cx="4529614" cy="327422"/>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Poppins Light" pitchFamily="34" charset="0"/>
                <a:ea typeface="Poppins Light" pitchFamily="34" charset="-122"/>
                <a:cs typeface="Poppins Light" pitchFamily="34" charset="-120"/>
              </a:rPr>
              <a:t>500+</a:t>
            </a:r>
            <a:endParaRPr lang="en-US" sz="2550" dirty="0"/>
          </a:p>
        </p:txBody>
      </p:sp>
      <p:sp>
        <p:nvSpPr>
          <p:cNvPr id="37" name="Text 34"/>
          <p:cNvSpPr/>
          <p:nvPr/>
        </p:nvSpPr>
        <p:spPr>
          <a:xfrm>
            <a:off x="11336774" y="8987076"/>
            <a:ext cx="1263967" cy="155019"/>
          </a:xfrm>
          <a:prstGeom prst="rect">
            <a:avLst/>
          </a:prstGeom>
          <a:noFill/>
          <a:ln/>
        </p:spPr>
        <p:txBody>
          <a:bodyPr wrap="none" lIns="0" tIns="0" rIns="0" bIns="0" rtlCol="0" anchor="t"/>
          <a:lstStyle/>
          <a:p>
            <a:pPr marL="0" indent="0" algn="ctr">
              <a:lnSpc>
                <a:spcPts val="1200"/>
              </a:lnSpc>
              <a:buNone/>
            </a:pPr>
            <a:r>
              <a:rPr lang="en-US" sz="950" dirty="0">
                <a:solidFill>
                  <a:srgbClr val="E5E0DF"/>
                </a:solidFill>
                <a:latin typeface="Poppins Light" pitchFamily="34" charset="0"/>
                <a:ea typeface="Poppins Light" pitchFamily="34" charset="-122"/>
                <a:cs typeface="Poppins Light" pitchFamily="34" charset="-120"/>
              </a:rPr>
              <a:t>District Deployments</a:t>
            </a:r>
            <a:endParaRPr lang="en-US" sz="950" dirty="0"/>
          </a:p>
        </p:txBody>
      </p:sp>
      <p:sp>
        <p:nvSpPr>
          <p:cNvPr id="38" name="Text 35"/>
          <p:cNvSpPr/>
          <p:nvPr/>
        </p:nvSpPr>
        <p:spPr>
          <a:xfrm>
            <a:off x="9703951" y="9201626"/>
            <a:ext cx="4529614"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Active installations across India's districts within three years of launch</a:t>
            </a:r>
            <a:endParaRPr lang="en-US" sz="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sp>
        <p:nvSpPr>
          <p:cNvPr id="2" name="Text 0"/>
          <p:cNvSpPr/>
          <p:nvPr/>
        </p:nvSpPr>
        <p:spPr>
          <a:xfrm>
            <a:off x="453271" y="663416"/>
            <a:ext cx="2833211" cy="354211"/>
          </a:xfrm>
          <a:prstGeom prst="rect">
            <a:avLst/>
          </a:prstGeom>
          <a:noFill/>
          <a:ln/>
        </p:spPr>
        <p:txBody>
          <a:bodyPr wrap="none" lIns="0" tIns="0" rIns="0" bIns="0" rtlCol="0" anchor="t"/>
          <a:lstStyle/>
          <a:p>
            <a:pPr marL="0" indent="0" algn="l">
              <a:lnSpc>
                <a:spcPts val="2750"/>
              </a:lnSpc>
              <a:buNone/>
            </a:pPr>
            <a:r>
              <a:rPr lang="en-US" sz="2200" dirty="0">
                <a:solidFill>
                  <a:srgbClr val="F2F2F3"/>
                </a:solidFill>
                <a:latin typeface="Poppins Light" pitchFamily="34" charset="0"/>
                <a:ea typeface="Poppins Light" pitchFamily="34" charset="-122"/>
                <a:cs typeface="Poppins Light" pitchFamily="34" charset="-120"/>
              </a:rPr>
              <a:t>Thank You</a:t>
            </a:r>
            <a:endParaRPr lang="en-US" sz="2200" dirty="0"/>
          </a:p>
        </p:txBody>
      </p:sp>
      <p:sp>
        <p:nvSpPr>
          <p:cNvPr id="3" name="Text 1"/>
          <p:cNvSpPr/>
          <p:nvPr/>
        </p:nvSpPr>
        <p:spPr>
          <a:xfrm>
            <a:off x="453271" y="1062871"/>
            <a:ext cx="3751064" cy="177046"/>
          </a:xfrm>
          <a:prstGeom prst="rect">
            <a:avLst/>
          </a:prstGeom>
          <a:noFill/>
          <a:ln/>
        </p:spPr>
        <p:txBody>
          <a:bodyPr wrap="none" lIns="0" tIns="0" rIns="0" bIns="0" rtlCol="0" anchor="t"/>
          <a:lstStyle/>
          <a:p>
            <a:pPr marL="0" indent="0" algn="l">
              <a:lnSpc>
                <a:spcPts val="1350"/>
              </a:lnSpc>
              <a:buNone/>
            </a:pPr>
            <a:r>
              <a:rPr lang="en-US" sz="1100" dirty="0">
                <a:solidFill>
                  <a:srgbClr val="F2F2F3"/>
                </a:solidFill>
                <a:latin typeface="Poppins Light" pitchFamily="34" charset="0"/>
                <a:ea typeface="Poppins Light" pitchFamily="34" charset="-122"/>
                <a:cs typeface="Poppins Light" pitchFamily="34" charset="-120"/>
              </a:rPr>
              <a:t>Routesit: AI Powered Road Safety Decision Intelligence</a:t>
            </a:r>
            <a:endParaRPr lang="en-US" sz="1100" dirty="0"/>
          </a:p>
        </p:txBody>
      </p:sp>
      <p:sp>
        <p:nvSpPr>
          <p:cNvPr id="4" name="Text 2"/>
          <p:cNvSpPr/>
          <p:nvPr/>
        </p:nvSpPr>
        <p:spPr>
          <a:xfrm>
            <a:off x="453271" y="1523047"/>
            <a:ext cx="1699855" cy="212527"/>
          </a:xfrm>
          <a:prstGeom prst="rect">
            <a:avLst/>
          </a:prstGeom>
          <a:noFill/>
          <a:ln/>
        </p:spPr>
        <p:txBody>
          <a:bodyPr wrap="none" lIns="0" tIns="0" rIns="0" bIns="0" rtlCol="0" anchor="t"/>
          <a:lstStyle/>
          <a:p>
            <a:pPr marL="0" indent="0" algn="l">
              <a:lnSpc>
                <a:spcPts val="1650"/>
              </a:lnSpc>
              <a:buNone/>
            </a:pPr>
            <a:r>
              <a:rPr lang="en-US" sz="1300" dirty="0">
                <a:solidFill>
                  <a:srgbClr val="F2F2F3"/>
                </a:solidFill>
                <a:latin typeface="Poppins Light" pitchFamily="34" charset="0"/>
                <a:ea typeface="Poppins Light" pitchFamily="34" charset="-122"/>
                <a:cs typeface="Poppins Light" pitchFamily="34" charset="-120"/>
              </a:rPr>
              <a:t>Project Summary</a:t>
            </a:r>
            <a:endParaRPr lang="en-US" sz="1300" dirty="0"/>
          </a:p>
        </p:txBody>
      </p:sp>
      <p:sp>
        <p:nvSpPr>
          <p:cNvPr id="5" name="Text 3"/>
          <p:cNvSpPr/>
          <p:nvPr/>
        </p:nvSpPr>
        <p:spPr>
          <a:xfrm>
            <a:off x="453271" y="1848803"/>
            <a:ext cx="6723698" cy="181332"/>
          </a:xfrm>
          <a:prstGeom prst="rect">
            <a:avLst/>
          </a:prstGeom>
          <a:noFill/>
          <a:ln/>
        </p:spPr>
        <p:txBody>
          <a:bodyPr wrap="none" lIns="0" tIns="0" rIns="0" bIns="0" rtlCol="0" anchor="t"/>
          <a:lstStyle/>
          <a:p>
            <a:pPr marL="0" indent="0" algn="l">
              <a:lnSpc>
                <a:spcPts val="1400"/>
              </a:lnSpc>
              <a:buNone/>
            </a:pPr>
            <a:r>
              <a:rPr lang="en-US" sz="850" b="1" dirty="0">
                <a:solidFill>
                  <a:srgbClr val="E5E0DF"/>
                </a:solidFill>
                <a:latin typeface="Roboto Light" pitchFamily="34" charset="0"/>
                <a:ea typeface="Roboto Light" pitchFamily="34" charset="-122"/>
                <a:cs typeface="Roboto Light" pitchFamily="34" charset="-120"/>
              </a:rPr>
              <a:t>System Name:</a:t>
            </a:r>
            <a:r>
              <a:rPr lang="en-US" sz="850" dirty="0">
                <a:solidFill>
                  <a:srgbClr val="E5E0DF"/>
                </a:solidFill>
                <a:latin typeface="Roboto Light" pitchFamily="34" charset="0"/>
                <a:ea typeface="Roboto Light" pitchFamily="34" charset="-122"/>
                <a:cs typeface="Roboto Light" pitchFamily="34" charset="-120"/>
              </a:rPr>
              <a:t> Routesit  Road Safety Intervention GPT</a:t>
            </a:r>
            <a:endParaRPr lang="en-US" sz="850" dirty="0"/>
          </a:p>
        </p:txBody>
      </p:sp>
      <p:sp>
        <p:nvSpPr>
          <p:cNvPr id="6" name="Text 4"/>
          <p:cNvSpPr/>
          <p:nvPr/>
        </p:nvSpPr>
        <p:spPr>
          <a:xfrm>
            <a:off x="453271" y="2132052"/>
            <a:ext cx="6723698" cy="362664"/>
          </a:xfrm>
          <a:prstGeom prst="rect">
            <a:avLst/>
          </a:prstGeom>
          <a:noFill/>
          <a:ln/>
        </p:spPr>
        <p:txBody>
          <a:bodyPr wrap="square" lIns="0" tIns="0" rIns="0" bIns="0" rtlCol="0" anchor="t"/>
          <a:lstStyle/>
          <a:p>
            <a:pPr marL="0" indent="0" algn="l">
              <a:lnSpc>
                <a:spcPts val="1400"/>
              </a:lnSpc>
              <a:buNone/>
            </a:pPr>
            <a:r>
              <a:rPr lang="en-US" sz="850" b="1" dirty="0">
                <a:solidFill>
                  <a:srgbClr val="E5E0DF"/>
                </a:solidFill>
                <a:latin typeface="Roboto Light" pitchFamily="34" charset="0"/>
                <a:ea typeface="Roboto Light" pitchFamily="34" charset="-122"/>
                <a:cs typeface="Roboto Light" pitchFamily="34" charset="-120"/>
              </a:rPr>
              <a:t>Team:</a:t>
            </a:r>
            <a:r>
              <a:rPr lang="en-US" sz="850" dirty="0">
                <a:solidFill>
                  <a:srgbClr val="E5E0DF"/>
                </a:solidFill>
                <a:latin typeface="Roboto Light" pitchFamily="34" charset="0"/>
                <a:ea typeface="Roboto Light" pitchFamily="34" charset="-122"/>
                <a:cs typeface="Roboto Light" pitchFamily="34" charset="-120"/>
              </a:rPr>
              <a:t> MechaSys</a:t>
            </a:r>
            <a:r>
              <a:rPr lang="en-US" sz="850" b="1" dirty="0">
                <a:solidFill>
                  <a:srgbClr val="E5E0DF"/>
                </a:solidFill>
                <a:latin typeface="Roboto Light" pitchFamily="34" charset="0"/>
                <a:ea typeface="Roboto Light" pitchFamily="34" charset="-122"/>
                <a:cs typeface="Roboto Light" pitchFamily="34" charset="-120"/>
              </a:rPr>
              <a:t>Members:</a:t>
            </a:r>
            <a:r>
              <a:rPr lang="en-US" sz="850" dirty="0">
                <a:solidFill>
                  <a:srgbClr val="E5E0DF"/>
                </a:solidFill>
                <a:latin typeface="Roboto Light" pitchFamily="34" charset="0"/>
                <a:ea typeface="Roboto Light" pitchFamily="34" charset="-122"/>
                <a:cs typeface="Roboto Light" pitchFamily="34" charset="-120"/>
              </a:rPr>
              <a:t> Anand S | Divine R</a:t>
            </a:r>
            <a:endParaRPr lang="en-US" sz="850" dirty="0"/>
          </a:p>
        </p:txBody>
      </p:sp>
      <p:sp>
        <p:nvSpPr>
          <p:cNvPr id="7" name="Text 5"/>
          <p:cNvSpPr/>
          <p:nvPr/>
        </p:nvSpPr>
        <p:spPr>
          <a:xfrm>
            <a:off x="453271" y="2596634"/>
            <a:ext cx="6723698" cy="362664"/>
          </a:xfrm>
          <a:prstGeom prst="rect">
            <a:avLst/>
          </a:prstGeom>
          <a:noFill/>
          <a:ln/>
        </p:spPr>
        <p:txBody>
          <a:bodyPr wrap="square" lIns="0" tIns="0" rIns="0" bIns="0" rtlCol="0" anchor="t"/>
          <a:lstStyle/>
          <a:p>
            <a:pPr marL="0" indent="0" algn="l">
              <a:lnSpc>
                <a:spcPts val="1400"/>
              </a:lnSpc>
              <a:buNone/>
            </a:pPr>
            <a:r>
              <a:rPr lang="en-US" sz="850" b="1" dirty="0">
                <a:solidFill>
                  <a:srgbClr val="E5E0DF"/>
                </a:solidFill>
                <a:latin typeface="Roboto Light" pitchFamily="34" charset="0"/>
                <a:ea typeface="Roboto Light" pitchFamily="34" charset="-122"/>
                <a:cs typeface="Roboto Light" pitchFamily="34" charset="-120"/>
              </a:rPr>
              <a:t>Event:</a:t>
            </a:r>
            <a:r>
              <a:rPr lang="en-US" sz="850" dirty="0">
                <a:solidFill>
                  <a:srgbClr val="E5E0DF"/>
                </a:solidFill>
                <a:latin typeface="Roboto Light" pitchFamily="34" charset="0"/>
                <a:ea typeface="Roboto Light" pitchFamily="34" charset="-122"/>
                <a:cs typeface="Roboto Light" pitchFamily="34" charset="-120"/>
              </a:rPr>
              <a:t> National Road Safety Hackathon 2025Centre of Excellence for Road Safety, IIT Madras</a:t>
            </a:r>
            <a:endParaRPr lang="en-US" sz="850" dirty="0"/>
          </a:p>
        </p:txBody>
      </p:sp>
      <p:sp>
        <p:nvSpPr>
          <p:cNvPr id="8" name="Text 6"/>
          <p:cNvSpPr/>
          <p:nvPr/>
        </p:nvSpPr>
        <p:spPr>
          <a:xfrm>
            <a:off x="453271" y="3061216"/>
            <a:ext cx="6723698" cy="181332"/>
          </a:xfrm>
          <a:prstGeom prst="rect">
            <a:avLst/>
          </a:prstGeom>
          <a:noFill/>
          <a:ln/>
        </p:spPr>
        <p:txBody>
          <a:bodyPr wrap="none" lIns="0" tIns="0" rIns="0" bIns="0" rtlCol="0" anchor="t"/>
          <a:lstStyle/>
          <a:p>
            <a:pPr marL="0" indent="0" algn="l">
              <a:lnSpc>
                <a:spcPts val="1400"/>
              </a:lnSpc>
              <a:buNone/>
            </a:pPr>
            <a:r>
              <a:rPr lang="en-US" sz="850" b="1" dirty="0">
                <a:solidFill>
                  <a:srgbClr val="E5E0DF"/>
                </a:solidFill>
                <a:latin typeface="Roboto Light" pitchFamily="34" charset="0"/>
                <a:ea typeface="Roboto Light" pitchFamily="34" charset="-122"/>
                <a:cs typeface="Roboto Light" pitchFamily="34" charset="-120"/>
              </a:rPr>
              <a:t>Stage:</a:t>
            </a:r>
            <a:r>
              <a:rPr lang="en-US" sz="850" dirty="0">
                <a:solidFill>
                  <a:srgbClr val="E5E0DF"/>
                </a:solidFill>
                <a:latin typeface="Roboto Light" pitchFamily="34" charset="0"/>
                <a:ea typeface="Roboto Light" pitchFamily="34" charset="-122"/>
                <a:cs typeface="Roboto Light" pitchFamily="34" charset="-120"/>
              </a:rPr>
              <a:t> Stage 1 Submission Road Safety Intervention GPT Challenge</a:t>
            </a:r>
            <a:endParaRPr lang="en-US" sz="850" dirty="0"/>
          </a:p>
        </p:txBody>
      </p:sp>
      <p:sp>
        <p:nvSpPr>
          <p:cNvPr id="9" name="Text 7"/>
          <p:cNvSpPr/>
          <p:nvPr/>
        </p:nvSpPr>
        <p:spPr>
          <a:xfrm>
            <a:off x="453271" y="3355777"/>
            <a:ext cx="1416606" cy="177046"/>
          </a:xfrm>
          <a:prstGeom prst="rect">
            <a:avLst/>
          </a:prstGeom>
          <a:noFill/>
          <a:ln/>
        </p:spPr>
        <p:txBody>
          <a:bodyPr wrap="none" lIns="0" tIns="0" rIns="0" bIns="0" rtlCol="0" anchor="t"/>
          <a:lstStyle/>
          <a:p>
            <a:pPr marL="0" indent="0" algn="l">
              <a:lnSpc>
                <a:spcPts val="1350"/>
              </a:lnSpc>
              <a:buNone/>
            </a:pPr>
            <a:r>
              <a:rPr lang="en-US" sz="1100" dirty="0">
                <a:solidFill>
                  <a:srgbClr val="F2F2F3"/>
                </a:solidFill>
                <a:latin typeface="Poppins Light" pitchFamily="34" charset="0"/>
                <a:ea typeface="Poppins Light" pitchFamily="34" charset="-122"/>
                <a:cs typeface="Poppins Light" pitchFamily="34" charset="-120"/>
              </a:rPr>
              <a:t>Core Innovation</a:t>
            </a:r>
            <a:endParaRPr lang="en-US" sz="1100" dirty="0"/>
          </a:p>
        </p:txBody>
      </p:sp>
      <p:sp>
        <p:nvSpPr>
          <p:cNvPr id="10" name="Text 8"/>
          <p:cNvSpPr/>
          <p:nvPr/>
        </p:nvSpPr>
        <p:spPr>
          <a:xfrm>
            <a:off x="453271" y="3646051"/>
            <a:ext cx="6723698" cy="362664"/>
          </a:xfrm>
          <a:prstGeom prst="rect">
            <a:avLst/>
          </a:prstGeom>
          <a:noFill/>
          <a:ln/>
        </p:spPr>
        <p:txBody>
          <a:bodyPr wrap="square" lIns="0" tIns="0" rIns="0" bIns="0" rtlCol="0" anchor="t"/>
          <a:lstStyle/>
          <a:p>
            <a:pPr marL="0" indent="0" algn="l">
              <a:lnSpc>
                <a:spcPts val="1400"/>
              </a:lnSpc>
              <a:buNone/>
            </a:pPr>
            <a:r>
              <a:rPr lang="en-US" sz="850" dirty="0">
                <a:solidFill>
                  <a:srgbClr val="E5E0DF"/>
                </a:solidFill>
                <a:latin typeface="Roboto Light" pitchFamily="34" charset="0"/>
                <a:ea typeface="Roboto Light" pitchFamily="34" charset="-122"/>
                <a:cs typeface="Roboto Light" pitchFamily="34" charset="-120"/>
              </a:rPr>
              <a:t>Multi modal AI decision intelligence system combining semantic search, local LLM reasoning, dependency graph analysis, and cost-benefit optimization to deliver implementation-ready road safety intervention recommendations.</a:t>
            </a:r>
            <a:endParaRPr lang="en-US" sz="850" dirty="0"/>
          </a:p>
        </p:txBody>
      </p:sp>
      <p:sp>
        <p:nvSpPr>
          <p:cNvPr id="11" name="Text 9"/>
          <p:cNvSpPr/>
          <p:nvPr/>
        </p:nvSpPr>
        <p:spPr>
          <a:xfrm>
            <a:off x="7461052" y="1523047"/>
            <a:ext cx="1699855" cy="212527"/>
          </a:xfrm>
          <a:prstGeom prst="rect">
            <a:avLst/>
          </a:prstGeom>
          <a:noFill/>
          <a:ln/>
        </p:spPr>
        <p:txBody>
          <a:bodyPr wrap="none" lIns="0" tIns="0" rIns="0" bIns="0" rtlCol="0" anchor="t"/>
          <a:lstStyle/>
          <a:p>
            <a:pPr marL="0" indent="0" algn="l">
              <a:lnSpc>
                <a:spcPts val="1650"/>
              </a:lnSpc>
              <a:buNone/>
            </a:pPr>
            <a:r>
              <a:rPr lang="en-US" sz="1300" dirty="0">
                <a:solidFill>
                  <a:srgbClr val="F2F2F3"/>
                </a:solidFill>
                <a:latin typeface="Poppins Light" pitchFamily="34" charset="0"/>
                <a:ea typeface="Poppins Light" pitchFamily="34" charset="-122"/>
                <a:cs typeface="Poppins Light" pitchFamily="34" charset="-120"/>
              </a:rPr>
              <a:t>Key Differentiators</a:t>
            </a:r>
            <a:endParaRPr lang="en-US" sz="1300" dirty="0"/>
          </a:p>
        </p:txBody>
      </p:sp>
      <p:sp>
        <p:nvSpPr>
          <p:cNvPr id="12" name="Shape 10"/>
          <p:cNvSpPr/>
          <p:nvPr/>
        </p:nvSpPr>
        <p:spPr>
          <a:xfrm>
            <a:off x="7461052" y="1862971"/>
            <a:ext cx="254913" cy="254913"/>
          </a:xfrm>
          <a:prstGeom prst="roundRect">
            <a:avLst>
              <a:gd name="adj" fmla="val 18672"/>
            </a:avLst>
          </a:prstGeom>
          <a:solidFill>
            <a:srgbClr val="3D3D42"/>
          </a:solidFill>
          <a:ln w="7620">
            <a:solidFill>
              <a:srgbClr val="56565B"/>
            </a:solidFill>
            <a:prstDash val="solid"/>
          </a:ln>
        </p:spPr>
        <p:txBody>
          <a:bodyPr/>
          <a:lstStyle/>
          <a:p>
            <a:endParaRPr lang="en-US"/>
          </a:p>
        </p:txBody>
      </p:sp>
      <p:sp>
        <p:nvSpPr>
          <p:cNvPr id="13" name="Text 11"/>
          <p:cNvSpPr/>
          <p:nvPr/>
        </p:nvSpPr>
        <p:spPr>
          <a:xfrm>
            <a:off x="7829193" y="1901904"/>
            <a:ext cx="2330768" cy="177046"/>
          </a:xfrm>
          <a:prstGeom prst="rect">
            <a:avLst/>
          </a:prstGeom>
          <a:noFill/>
          <a:ln/>
        </p:spPr>
        <p:txBody>
          <a:bodyPr wrap="none" lIns="0" tIns="0" rIns="0" bIns="0" rtlCol="0" anchor="t"/>
          <a:lstStyle/>
          <a:p>
            <a:pPr marL="0" indent="0" algn="l">
              <a:lnSpc>
                <a:spcPts val="1350"/>
              </a:lnSpc>
              <a:buNone/>
            </a:pPr>
            <a:r>
              <a:rPr lang="en-US" sz="1100" dirty="0">
                <a:solidFill>
                  <a:srgbClr val="E5E0DF"/>
                </a:solidFill>
                <a:latin typeface="Poppins Light" pitchFamily="34" charset="0"/>
                <a:ea typeface="Poppins Light" pitchFamily="34" charset="-122"/>
                <a:cs typeface="Poppins Light" pitchFamily="34" charset="-120"/>
              </a:rPr>
              <a:t>Dependency &amp; Conflict Detection</a:t>
            </a:r>
            <a:endParaRPr lang="en-US" sz="1100" dirty="0"/>
          </a:p>
        </p:txBody>
      </p:sp>
      <p:sp>
        <p:nvSpPr>
          <p:cNvPr id="14" name="Text 12"/>
          <p:cNvSpPr/>
          <p:nvPr/>
        </p:nvSpPr>
        <p:spPr>
          <a:xfrm>
            <a:off x="7829193" y="2192179"/>
            <a:ext cx="6355556" cy="181332"/>
          </a:xfrm>
          <a:prstGeom prst="rect">
            <a:avLst/>
          </a:prstGeom>
          <a:noFill/>
          <a:ln/>
        </p:spPr>
        <p:txBody>
          <a:bodyPr wrap="none" lIns="0" tIns="0" rIns="0" bIns="0" rtlCol="0" anchor="t"/>
          <a:lstStyle/>
          <a:p>
            <a:pPr marL="0" indent="0" algn="l">
              <a:lnSpc>
                <a:spcPts val="1400"/>
              </a:lnSpc>
              <a:buNone/>
            </a:pPr>
            <a:r>
              <a:rPr lang="en-US" sz="850" dirty="0">
                <a:solidFill>
                  <a:srgbClr val="E5E0DF"/>
                </a:solidFill>
                <a:latin typeface="Roboto Light" pitchFamily="34" charset="0"/>
                <a:ea typeface="Roboto Light" pitchFamily="34" charset="-122"/>
                <a:cs typeface="Roboto Light" pitchFamily="34" charset="-120"/>
              </a:rPr>
              <a:t>120+ mapped relationships preventing costly incompatibilities</a:t>
            </a:r>
            <a:endParaRPr lang="en-US" sz="850" dirty="0"/>
          </a:p>
        </p:txBody>
      </p:sp>
      <p:sp>
        <p:nvSpPr>
          <p:cNvPr id="15" name="Shape 13"/>
          <p:cNvSpPr/>
          <p:nvPr/>
        </p:nvSpPr>
        <p:spPr>
          <a:xfrm>
            <a:off x="7461052" y="2600087"/>
            <a:ext cx="254913" cy="254913"/>
          </a:xfrm>
          <a:prstGeom prst="roundRect">
            <a:avLst>
              <a:gd name="adj" fmla="val 18672"/>
            </a:avLst>
          </a:prstGeom>
          <a:solidFill>
            <a:srgbClr val="3D3D42"/>
          </a:solidFill>
          <a:ln w="7620">
            <a:solidFill>
              <a:srgbClr val="56565B"/>
            </a:solidFill>
            <a:prstDash val="solid"/>
          </a:ln>
        </p:spPr>
        <p:txBody>
          <a:bodyPr/>
          <a:lstStyle/>
          <a:p>
            <a:endParaRPr lang="en-US"/>
          </a:p>
        </p:txBody>
      </p:sp>
      <p:sp>
        <p:nvSpPr>
          <p:cNvPr id="16" name="Text 14"/>
          <p:cNvSpPr/>
          <p:nvPr/>
        </p:nvSpPr>
        <p:spPr>
          <a:xfrm>
            <a:off x="7829193" y="2639020"/>
            <a:ext cx="1542693" cy="177046"/>
          </a:xfrm>
          <a:prstGeom prst="rect">
            <a:avLst/>
          </a:prstGeom>
          <a:noFill/>
          <a:ln/>
        </p:spPr>
        <p:txBody>
          <a:bodyPr wrap="none" lIns="0" tIns="0" rIns="0" bIns="0" rtlCol="0" anchor="t"/>
          <a:lstStyle/>
          <a:p>
            <a:pPr marL="0" indent="0" algn="l">
              <a:lnSpc>
                <a:spcPts val="1350"/>
              </a:lnSpc>
              <a:buNone/>
            </a:pPr>
            <a:r>
              <a:rPr lang="en-US" sz="1100" dirty="0">
                <a:solidFill>
                  <a:srgbClr val="E5E0DF"/>
                </a:solidFill>
                <a:latin typeface="Poppins Light" pitchFamily="34" charset="0"/>
                <a:ea typeface="Poppins Light" pitchFamily="34" charset="-122"/>
                <a:cs typeface="Poppins Light" pitchFamily="34" charset="-120"/>
              </a:rPr>
              <a:t>Scenario Optimization</a:t>
            </a:r>
            <a:endParaRPr lang="en-US" sz="1100" dirty="0"/>
          </a:p>
        </p:txBody>
      </p:sp>
      <p:sp>
        <p:nvSpPr>
          <p:cNvPr id="17" name="Text 15"/>
          <p:cNvSpPr/>
          <p:nvPr/>
        </p:nvSpPr>
        <p:spPr>
          <a:xfrm>
            <a:off x="7829193" y="2929295"/>
            <a:ext cx="6355556" cy="181332"/>
          </a:xfrm>
          <a:prstGeom prst="rect">
            <a:avLst/>
          </a:prstGeom>
          <a:noFill/>
          <a:ln/>
        </p:spPr>
        <p:txBody>
          <a:bodyPr wrap="none" lIns="0" tIns="0" rIns="0" bIns="0" rtlCol="0" anchor="t"/>
          <a:lstStyle/>
          <a:p>
            <a:pPr marL="0" indent="0" algn="l">
              <a:lnSpc>
                <a:spcPts val="1400"/>
              </a:lnSpc>
              <a:buNone/>
            </a:pPr>
            <a:r>
              <a:rPr lang="en-US" sz="850" dirty="0">
                <a:solidFill>
                  <a:srgbClr val="E5E0DF"/>
                </a:solidFill>
                <a:latin typeface="Roboto Light" pitchFamily="34" charset="0"/>
                <a:ea typeface="Roboto Light" pitchFamily="34" charset="-122"/>
                <a:cs typeface="Roboto Light" pitchFamily="34" charset="-120"/>
              </a:rPr>
              <a:t>Tiered cost-benefit options for budget-constrained decisions</a:t>
            </a:r>
            <a:endParaRPr lang="en-US" sz="850" dirty="0"/>
          </a:p>
        </p:txBody>
      </p:sp>
      <p:sp>
        <p:nvSpPr>
          <p:cNvPr id="18" name="Shape 16"/>
          <p:cNvSpPr/>
          <p:nvPr/>
        </p:nvSpPr>
        <p:spPr>
          <a:xfrm>
            <a:off x="7461052" y="3337203"/>
            <a:ext cx="254913" cy="254913"/>
          </a:xfrm>
          <a:prstGeom prst="roundRect">
            <a:avLst>
              <a:gd name="adj" fmla="val 18672"/>
            </a:avLst>
          </a:prstGeom>
          <a:solidFill>
            <a:srgbClr val="3D3D42"/>
          </a:solidFill>
          <a:ln w="7620">
            <a:solidFill>
              <a:srgbClr val="56565B"/>
            </a:solidFill>
            <a:prstDash val="solid"/>
          </a:ln>
        </p:spPr>
        <p:txBody>
          <a:bodyPr/>
          <a:lstStyle/>
          <a:p>
            <a:endParaRPr lang="en-US"/>
          </a:p>
        </p:txBody>
      </p:sp>
      <p:sp>
        <p:nvSpPr>
          <p:cNvPr id="19" name="Text 17"/>
          <p:cNvSpPr/>
          <p:nvPr/>
        </p:nvSpPr>
        <p:spPr>
          <a:xfrm>
            <a:off x="7829193" y="3376136"/>
            <a:ext cx="1449586" cy="177046"/>
          </a:xfrm>
          <a:prstGeom prst="rect">
            <a:avLst/>
          </a:prstGeom>
          <a:noFill/>
          <a:ln/>
        </p:spPr>
        <p:txBody>
          <a:bodyPr wrap="none" lIns="0" tIns="0" rIns="0" bIns="0" rtlCol="0" anchor="t"/>
          <a:lstStyle/>
          <a:p>
            <a:pPr marL="0" indent="0" algn="l">
              <a:lnSpc>
                <a:spcPts val="1350"/>
              </a:lnSpc>
              <a:buNone/>
            </a:pPr>
            <a:r>
              <a:rPr lang="en-US" sz="1100" dirty="0">
                <a:solidFill>
                  <a:srgbClr val="E5E0DF"/>
                </a:solidFill>
                <a:latin typeface="Poppins Light" pitchFamily="34" charset="0"/>
                <a:ea typeface="Poppins Light" pitchFamily="34" charset="-122"/>
                <a:cs typeface="Poppins Light" pitchFamily="34" charset="-120"/>
              </a:rPr>
              <a:t>Fully Local Operation</a:t>
            </a:r>
            <a:endParaRPr lang="en-US" sz="1100" dirty="0"/>
          </a:p>
        </p:txBody>
      </p:sp>
      <p:sp>
        <p:nvSpPr>
          <p:cNvPr id="20" name="Text 18"/>
          <p:cNvSpPr/>
          <p:nvPr/>
        </p:nvSpPr>
        <p:spPr>
          <a:xfrm>
            <a:off x="7829193" y="3666411"/>
            <a:ext cx="6355556" cy="181332"/>
          </a:xfrm>
          <a:prstGeom prst="rect">
            <a:avLst/>
          </a:prstGeom>
          <a:noFill/>
          <a:ln/>
        </p:spPr>
        <p:txBody>
          <a:bodyPr wrap="none" lIns="0" tIns="0" rIns="0" bIns="0" rtlCol="0" anchor="t"/>
          <a:lstStyle/>
          <a:p>
            <a:pPr marL="0" indent="0" algn="l">
              <a:lnSpc>
                <a:spcPts val="1400"/>
              </a:lnSpc>
              <a:buNone/>
            </a:pPr>
            <a:r>
              <a:rPr lang="en-US" sz="850" dirty="0">
                <a:solidFill>
                  <a:srgbClr val="E5E0DF"/>
                </a:solidFill>
                <a:latin typeface="Roboto Light" pitchFamily="34" charset="0"/>
                <a:ea typeface="Roboto Light" pitchFamily="34" charset="-122"/>
                <a:cs typeface="Roboto Light" pitchFamily="34" charset="-120"/>
              </a:rPr>
              <a:t>No cloud dependencies, complete transparency, offline capable</a:t>
            </a:r>
            <a:endParaRPr lang="en-US" sz="850" dirty="0"/>
          </a:p>
        </p:txBody>
      </p:sp>
      <p:sp>
        <p:nvSpPr>
          <p:cNvPr id="21" name="Shape 19"/>
          <p:cNvSpPr/>
          <p:nvPr/>
        </p:nvSpPr>
        <p:spPr>
          <a:xfrm>
            <a:off x="7461052" y="4074319"/>
            <a:ext cx="254913" cy="254913"/>
          </a:xfrm>
          <a:prstGeom prst="roundRect">
            <a:avLst>
              <a:gd name="adj" fmla="val 18672"/>
            </a:avLst>
          </a:prstGeom>
          <a:solidFill>
            <a:srgbClr val="3D3D42"/>
          </a:solidFill>
          <a:ln w="7620">
            <a:solidFill>
              <a:srgbClr val="56565B"/>
            </a:solidFill>
            <a:prstDash val="solid"/>
          </a:ln>
        </p:spPr>
        <p:txBody>
          <a:bodyPr/>
          <a:lstStyle/>
          <a:p>
            <a:endParaRPr lang="en-US"/>
          </a:p>
        </p:txBody>
      </p:sp>
      <p:sp>
        <p:nvSpPr>
          <p:cNvPr id="22" name="Text 20"/>
          <p:cNvSpPr/>
          <p:nvPr/>
        </p:nvSpPr>
        <p:spPr>
          <a:xfrm>
            <a:off x="7829193" y="4113252"/>
            <a:ext cx="2163604" cy="177046"/>
          </a:xfrm>
          <a:prstGeom prst="rect">
            <a:avLst/>
          </a:prstGeom>
          <a:noFill/>
          <a:ln/>
        </p:spPr>
        <p:txBody>
          <a:bodyPr wrap="none" lIns="0" tIns="0" rIns="0" bIns="0" rtlCol="0" anchor="t"/>
          <a:lstStyle/>
          <a:p>
            <a:pPr marL="0" indent="0" algn="l">
              <a:lnSpc>
                <a:spcPts val="1350"/>
              </a:lnSpc>
              <a:buNone/>
            </a:pPr>
            <a:r>
              <a:rPr lang="en-US" sz="1100" dirty="0">
                <a:solidFill>
                  <a:srgbClr val="E5E0DF"/>
                </a:solidFill>
                <a:latin typeface="Poppins Light" pitchFamily="34" charset="0"/>
                <a:ea typeface="Poppins Light" pitchFamily="34" charset="-122"/>
                <a:cs typeface="Poppins Light" pitchFamily="34" charset="-120"/>
              </a:rPr>
              <a:t>Implementation-Ready Output</a:t>
            </a:r>
            <a:endParaRPr lang="en-US" sz="1100" dirty="0"/>
          </a:p>
        </p:txBody>
      </p:sp>
      <p:sp>
        <p:nvSpPr>
          <p:cNvPr id="23" name="Text 21"/>
          <p:cNvSpPr/>
          <p:nvPr/>
        </p:nvSpPr>
        <p:spPr>
          <a:xfrm>
            <a:off x="7829193" y="4403527"/>
            <a:ext cx="6355556" cy="181332"/>
          </a:xfrm>
          <a:prstGeom prst="rect">
            <a:avLst/>
          </a:prstGeom>
          <a:noFill/>
          <a:ln/>
        </p:spPr>
        <p:txBody>
          <a:bodyPr wrap="none" lIns="0" tIns="0" rIns="0" bIns="0" rtlCol="0" anchor="t"/>
          <a:lstStyle/>
          <a:p>
            <a:pPr marL="0" indent="0" algn="l">
              <a:lnSpc>
                <a:spcPts val="1400"/>
              </a:lnSpc>
              <a:buNone/>
            </a:pPr>
            <a:r>
              <a:rPr lang="en-US" sz="850" dirty="0">
                <a:solidFill>
                  <a:srgbClr val="E5E0DF"/>
                </a:solidFill>
                <a:latin typeface="Roboto Light" pitchFamily="34" charset="0"/>
                <a:ea typeface="Roboto Light" pitchFamily="34" charset="-122"/>
                <a:cs typeface="Roboto Light" pitchFamily="34" charset="-120"/>
              </a:rPr>
              <a:t>Specifications, timelines, compliance checklists included</a:t>
            </a:r>
            <a:endParaRPr lang="en-US" sz="850" dirty="0"/>
          </a:p>
        </p:txBody>
      </p:sp>
      <p:sp>
        <p:nvSpPr>
          <p:cNvPr id="24" name="Shape 22"/>
          <p:cNvSpPr/>
          <p:nvPr/>
        </p:nvSpPr>
        <p:spPr>
          <a:xfrm>
            <a:off x="453271" y="4896203"/>
            <a:ext cx="13723858" cy="21669"/>
          </a:xfrm>
          <a:prstGeom prst="rect">
            <a:avLst/>
          </a:prstGeom>
          <a:solidFill>
            <a:srgbClr val="E5E0DF">
              <a:alpha val="50000"/>
            </a:srgbClr>
          </a:solidFill>
          <a:ln/>
        </p:spPr>
        <p:txBody>
          <a:bodyPr/>
          <a:lstStyle/>
          <a:p>
            <a:endParaRPr lang="en-US"/>
          </a:p>
        </p:txBody>
      </p:sp>
      <p:sp>
        <p:nvSpPr>
          <p:cNvPr id="25" name="Text 23"/>
          <p:cNvSpPr/>
          <p:nvPr/>
        </p:nvSpPr>
        <p:spPr>
          <a:xfrm>
            <a:off x="453271" y="5087659"/>
            <a:ext cx="12673449" cy="706631"/>
          </a:xfrm>
          <a:prstGeom prst="rect">
            <a:avLst/>
          </a:prstGeom>
          <a:noFill/>
          <a:ln/>
        </p:spPr>
        <p:txBody>
          <a:bodyPr wrap="none" lIns="0" tIns="0" rIns="0" bIns="0" rtlCol="0" anchor="t"/>
          <a:lstStyle/>
          <a:p>
            <a:pPr marL="0" indent="0" algn="l">
              <a:lnSpc>
                <a:spcPts val="5550"/>
              </a:lnSpc>
              <a:buNone/>
            </a:pPr>
            <a:r>
              <a:rPr lang="en-US" sz="4450" i="1" dirty="0">
                <a:solidFill>
                  <a:srgbClr val="F2F2F3"/>
                </a:solidFill>
                <a:latin typeface="Poppins Light" pitchFamily="34" charset="0"/>
                <a:ea typeface="Poppins Light" pitchFamily="34" charset="-122"/>
                <a:cs typeface="Poppins Light" pitchFamily="34" charset="-120"/>
              </a:rPr>
              <a:t>"Smarter Interventions, Safer Roads, Saved Lives"</a:t>
            </a:r>
            <a:endParaRPr lang="en-US" sz="4450" dirty="0"/>
          </a:p>
        </p:txBody>
      </p:sp>
      <p:sp>
        <p:nvSpPr>
          <p:cNvPr id="26" name="Text 24"/>
          <p:cNvSpPr/>
          <p:nvPr/>
        </p:nvSpPr>
        <p:spPr>
          <a:xfrm>
            <a:off x="453271" y="5965746"/>
            <a:ext cx="13723858" cy="362664"/>
          </a:xfrm>
          <a:prstGeom prst="rect">
            <a:avLst/>
          </a:prstGeom>
          <a:noFill/>
          <a:ln/>
        </p:spPr>
        <p:txBody>
          <a:bodyPr wrap="square" lIns="0" tIns="0" rIns="0" bIns="0" rtlCol="0" anchor="t"/>
          <a:lstStyle/>
          <a:p>
            <a:pPr marL="0" indent="0" algn="l">
              <a:lnSpc>
                <a:spcPts val="1400"/>
              </a:lnSpc>
              <a:buNone/>
            </a:pPr>
            <a:r>
              <a:rPr lang="en-US" sz="850" b="1" dirty="0">
                <a:solidFill>
                  <a:srgbClr val="E5E0DF"/>
                </a:solidFill>
                <a:latin typeface="Roboto Light" pitchFamily="34" charset="0"/>
                <a:ea typeface="Roboto Light" pitchFamily="34" charset="-122"/>
                <a:cs typeface="Roboto Light" pitchFamily="34" charset="-120"/>
              </a:rPr>
              <a:t>Our Commitment:</a:t>
            </a:r>
            <a:r>
              <a:rPr lang="en-US" sz="850" dirty="0">
                <a:solidFill>
                  <a:srgbClr val="E5E0DF"/>
                </a:solidFill>
                <a:latin typeface="Roboto Light" pitchFamily="34" charset="0"/>
                <a:ea typeface="Roboto Light" pitchFamily="34" charset="-122"/>
                <a:cs typeface="Roboto Light" pitchFamily="34" charset="-120"/>
              </a:rPr>
              <a:t> Routesit represents more than a hackathon project it's a comprehensive solution to a national crisis claiming 426 lives daily. We've built a system that empowers engineers, justifies budgets for officials, and ultimately saves lives through intelligent, evidence-based infrastructure decisions. This is just the beginning of our journey toward making India's roads the safest in the world.</a:t>
            </a:r>
            <a:endParaRPr lang="en-US" sz="850" dirty="0"/>
          </a:p>
        </p:txBody>
      </p:sp>
      <p:sp>
        <p:nvSpPr>
          <p:cNvPr id="27" name="Text 25"/>
          <p:cNvSpPr/>
          <p:nvPr/>
        </p:nvSpPr>
        <p:spPr>
          <a:xfrm>
            <a:off x="453271" y="6455807"/>
            <a:ext cx="13723858" cy="362664"/>
          </a:xfrm>
          <a:prstGeom prst="rect">
            <a:avLst/>
          </a:prstGeom>
          <a:noFill/>
          <a:ln/>
        </p:spPr>
        <p:txBody>
          <a:bodyPr wrap="square" lIns="0" tIns="0" rIns="0" bIns="0" rtlCol="0" anchor="t"/>
          <a:lstStyle/>
          <a:p>
            <a:pPr marL="0" indent="0" algn="l">
              <a:lnSpc>
                <a:spcPts val="1400"/>
              </a:lnSpc>
              <a:buNone/>
            </a:pPr>
            <a:r>
              <a:rPr lang="en-US" sz="850" b="1" dirty="0">
                <a:solidFill>
                  <a:srgbClr val="E5E0DF"/>
                </a:solidFill>
                <a:latin typeface="Roboto Light" pitchFamily="34" charset="0"/>
                <a:ea typeface="Roboto Light" pitchFamily="34" charset="-122"/>
                <a:cs typeface="Roboto Light" pitchFamily="34" charset="-120"/>
              </a:rPr>
              <a:t>Thank you</a:t>
            </a:r>
            <a:r>
              <a:rPr lang="en-US" sz="850" dirty="0">
                <a:solidFill>
                  <a:srgbClr val="E5E0DF"/>
                </a:solidFill>
                <a:latin typeface="Roboto Light" pitchFamily="34" charset="0"/>
                <a:ea typeface="Roboto Light" pitchFamily="34" charset="-122"/>
                <a:cs typeface="Roboto Light" pitchFamily="34" charset="-120"/>
              </a:rPr>
              <a:t> to the Centre of Excellence for Road Safety at IIT Madras, the hackathon organizers, and the judges for this opportunity to contribute to India's road safety mission. We look forward to demonstrating Routesit's capabilities and discussing how this technology can scale to nationwide impact.</a:t>
            </a:r>
            <a:endParaRPr lang="en-US" sz="850" dirty="0"/>
          </a:p>
        </p:txBody>
      </p:sp>
      <p:sp>
        <p:nvSpPr>
          <p:cNvPr id="28" name="Text 26"/>
          <p:cNvSpPr/>
          <p:nvPr/>
        </p:nvSpPr>
        <p:spPr>
          <a:xfrm>
            <a:off x="453271" y="6945868"/>
            <a:ext cx="13723858" cy="181332"/>
          </a:xfrm>
          <a:prstGeom prst="rect">
            <a:avLst/>
          </a:prstGeom>
          <a:noFill/>
          <a:ln/>
        </p:spPr>
        <p:txBody>
          <a:bodyPr wrap="none" lIns="0" tIns="0" rIns="0" bIns="0" rtlCol="0" anchor="t"/>
          <a:lstStyle/>
          <a:p>
            <a:pPr marL="0" indent="0" algn="l">
              <a:lnSpc>
                <a:spcPts val="1400"/>
              </a:lnSpc>
              <a:buNone/>
            </a:pPr>
            <a:endParaRPr lang="en-US" sz="850" dirty="0"/>
          </a:p>
        </p:txBody>
      </p:sp>
      <p:pic>
        <p:nvPicPr>
          <p:cNvPr id="29" name="Image 0" descr="preencoded.png">
            <a:hlinkClick r:id="rId3"/>
          </p:cNvPr>
          <p:cNvPicPr>
            <a:picLocks noChangeAspect="1"/>
          </p:cNvPicPr>
          <p:nvPr/>
        </p:nvPicPr>
        <p:blipFill>
          <a:blip r:embed="rId4"/>
          <a:stretch>
            <a:fillRect/>
          </a:stretch>
        </p:blipFill>
        <p:spPr>
          <a:xfrm>
            <a:off x="5536049" y="7146485"/>
            <a:ext cx="3835837" cy="31158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TotalTime>
  <Words>2645</Words>
  <Application>Microsoft Office PowerPoint</Application>
  <PresentationFormat>Custom</PresentationFormat>
  <Paragraphs>280</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Roboto Light</vt:lpstr>
      <vt:lpstr>Arial</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REHAN .</dc:creator>
  <cp:lastModifiedBy>REHAN .</cp:lastModifiedBy>
  <cp:revision>6</cp:revision>
  <dcterms:created xsi:type="dcterms:W3CDTF">2025-10-28T19:48:15Z</dcterms:created>
  <dcterms:modified xsi:type="dcterms:W3CDTF">2025-10-29T07:06:42Z</dcterms:modified>
</cp:coreProperties>
</file>